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1" r:id="rId6"/>
    <p:sldId id="262" r:id="rId7"/>
    <p:sldId id="263" r:id="rId8"/>
    <p:sldId id="264" r:id="rId9"/>
    <p:sldId id="265" r:id="rId10"/>
    <p:sldId id="266" r:id="rId11"/>
    <p:sldId id="267" r:id="rId12"/>
    <p:sldId id="299" r:id="rId13"/>
    <p:sldId id="300" r:id="rId14"/>
    <p:sldId id="301" r:id="rId15"/>
    <p:sldId id="302" r:id="rId16"/>
    <p:sldId id="303" r:id="rId17"/>
    <p:sldId id="304" r:id="rId18"/>
    <p:sldId id="305"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6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4"/>
    <p:restoredTop sz="94599"/>
  </p:normalViewPr>
  <p:slideViewPr>
    <p:cSldViewPr snapToGrid="0" snapToObjects="1">
      <p:cViewPr varScale="1">
        <p:scale>
          <a:sx n="106" d="100"/>
          <a:sy n="106" d="100"/>
        </p:scale>
        <p:origin x="5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63A7-B57C-614D-A76E-6D11C1E3D3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419F1D-9B2B-494B-A1C0-DB0F933440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FF8C39-52F6-9744-8D2A-55529792CF80}"/>
              </a:ext>
            </a:extLst>
          </p:cNvPr>
          <p:cNvSpPr>
            <a:spLocks noGrp="1"/>
          </p:cNvSpPr>
          <p:nvPr>
            <p:ph type="dt" sz="half" idx="10"/>
          </p:nvPr>
        </p:nvSpPr>
        <p:spPr/>
        <p:txBody>
          <a:bodyPr/>
          <a:lstStyle/>
          <a:p>
            <a:fld id="{9C2AB1A9-A52A-E148-840B-60664167B4FF}" type="datetimeFigureOut">
              <a:rPr lang="en-US" smtClean="0"/>
              <a:t>7/17/18</a:t>
            </a:fld>
            <a:endParaRPr lang="en-US"/>
          </a:p>
        </p:txBody>
      </p:sp>
      <p:sp>
        <p:nvSpPr>
          <p:cNvPr id="5" name="Footer Placeholder 4">
            <a:extLst>
              <a:ext uri="{FF2B5EF4-FFF2-40B4-BE49-F238E27FC236}">
                <a16:creationId xmlns:a16="http://schemas.microsoft.com/office/drawing/2014/main" id="{DB5ADBFA-F7DA-E647-B396-8D1AD3971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377D9-5259-EA4A-9165-C535549CED13}"/>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317584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ABA8D-E773-2E4B-93F5-8292F9D79E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3471B-3BEB-AD46-A6C9-6AF3B46DB8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5084A-DFC9-544B-A1F8-5608FF1AC4D2}"/>
              </a:ext>
            </a:extLst>
          </p:cNvPr>
          <p:cNvSpPr>
            <a:spLocks noGrp="1"/>
          </p:cNvSpPr>
          <p:nvPr>
            <p:ph type="dt" sz="half" idx="10"/>
          </p:nvPr>
        </p:nvSpPr>
        <p:spPr/>
        <p:txBody>
          <a:bodyPr/>
          <a:lstStyle/>
          <a:p>
            <a:fld id="{9C2AB1A9-A52A-E148-840B-60664167B4FF}" type="datetimeFigureOut">
              <a:rPr lang="en-US" smtClean="0"/>
              <a:t>7/17/18</a:t>
            </a:fld>
            <a:endParaRPr lang="en-US"/>
          </a:p>
        </p:txBody>
      </p:sp>
      <p:sp>
        <p:nvSpPr>
          <p:cNvPr id="5" name="Footer Placeholder 4">
            <a:extLst>
              <a:ext uri="{FF2B5EF4-FFF2-40B4-BE49-F238E27FC236}">
                <a16:creationId xmlns:a16="http://schemas.microsoft.com/office/drawing/2014/main" id="{BE96835E-668F-CB4E-B283-4E209662E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312C8-F8D5-954C-BCA4-247BAA6FE0AC}"/>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126835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296134-3675-084B-9BD5-7B4DF9EF1E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8E1B09-96DD-4D4F-AF64-71041460959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B3458-27EA-B447-85A5-4218D520B25F}"/>
              </a:ext>
            </a:extLst>
          </p:cNvPr>
          <p:cNvSpPr>
            <a:spLocks noGrp="1"/>
          </p:cNvSpPr>
          <p:nvPr>
            <p:ph type="dt" sz="half" idx="10"/>
          </p:nvPr>
        </p:nvSpPr>
        <p:spPr/>
        <p:txBody>
          <a:bodyPr/>
          <a:lstStyle/>
          <a:p>
            <a:fld id="{9C2AB1A9-A52A-E148-840B-60664167B4FF}" type="datetimeFigureOut">
              <a:rPr lang="en-US" smtClean="0"/>
              <a:t>7/17/18</a:t>
            </a:fld>
            <a:endParaRPr lang="en-US"/>
          </a:p>
        </p:txBody>
      </p:sp>
      <p:sp>
        <p:nvSpPr>
          <p:cNvPr id="5" name="Footer Placeholder 4">
            <a:extLst>
              <a:ext uri="{FF2B5EF4-FFF2-40B4-BE49-F238E27FC236}">
                <a16:creationId xmlns:a16="http://schemas.microsoft.com/office/drawing/2014/main" id="{5445A7F7-EFD4-2B4F-84B6-26E83BFDE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2A94-B19D-614C-B385-28625D4AC214}"/>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3920855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A50CE-7141-F343-A3C9-457EB12AD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1148AC-316D-474E-86CE-CB8B04BBF7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7D8AF-E649-344A-9EB5-2D6587C124C6}"/>
              </a:ext>
            </a:extLst>
          </p:cNvPr>
          <p:cNvSpPr>
            <a:spLocks noGrp="1"/>
          </p:cNvSpPr>
          <p:nvPr>
            <p:ph type="dt" sz="half" idx="10"/>
          </p:nvPr>
        </p:nvSpPr>
        <p:spPr/>
        <p:txBody>
          <a:bodyPr/>
          <a:lstStyle/>
          <a:p>
            <a:fld id="{9C2AB1A9-A52A-E148-840B-60664167B4FF}" type="datetimeFigureOut">
              <a:rPr lang="en-US" smtClean="0"/>
              <a:t>7/17/18</a:t>
            </a:fld>
            <a:endParaRPr lang="en-US"/>
          </a:p>
        </p:txBody>
      </p:sp>
      <p:sp>
        <p:nvSpPr>
          <p:cNvPr id="5" name="Footer Placeholder 4">
            <a:extLst>
              <a:ext uri="{FF2B5EF4-FFF2-40B4-BE49-F238E27FC236}">
                <a16:creationId xmlns:a16="http://schemas.microsoft.com/office/drawing/2014/main" id="{AB0E45B5-FD9D-F144-B1E2-7B582DC45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DD733-F4DD-8C40-A39B-D0E284EE47B3}"/>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219710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475B-33F2-2D40-BD9F-2D799CA256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B019C7-B1A7-694A-9494-9B3BEE5A78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B321C02-3D4B-BA47-9F0D-39A6EFCC6211}"/>
              </a:ext>
            </a:extLst>
          </p:cNvPr>
          <p:cNvSpPr>
            <a:spLocks noGrp="1"/>
          </p:cNvSpPr>
          <p:nvPr>
            <p:ph type="dt" sz="half" idx="10"/>
          </p:nvPr>
        </p:nvSpPr>
        <p:spPr/>
        <p:txBody>
          <a:bodyPr/>
          <a:lstStyle/>
          <a:p>
            <a:fld id="{9C2AB1A9-A52A-E148-840B-60664167B4FF}" type="datetimeFigureOut">
              <a:rPr lang="en-US" smtClean="0"/>
              <a:t>7/17/18</a:t>
            </a:fld>
            <a:endParaRPr lang="en-US"/>
          </a:p>
        </p:txBody>
      </p:sp>
      <p:sp>
        <p:nvSpPr>
          <p:cNvPr id="5" name="Footer Placeholder 4">
            <a:extLst>
              <a:ext uri="{FF2B5EF4-FFF2-40B4-BE49-F238E27FC236}">
                <a16:creationId xmlns:a16="http://schemas.microsoft.com/office/drawing/2014/main" id="{E779A988-F19B-9C43-8BE4-B968D53EB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245626-68DF-2546-BF14-9EDABC479BD2}"/>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3674793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77E30-0C54-9043-8E38-9391F2FEB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00661B-2041-8143-B370-7F9A2D82D6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75EC7B-BE37-6E43-9424-A64645673C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3599B1-0336-6347-A381-DE66DF33EEBD}"/>
              </a:ext>
            </a:extLst>
          </p:cNvPr>
          <p:cNvSpPr>
            <a:spLocks noGrp="1"/>
          </p:cNvSpPr>
          <p:nvPr>
            <p:ph type="dt" sz="half" idx="10"/>
          </p:nvPr>
        </p:nvSpPr>
        <p:spPr/>
        <p:txBody>
          <a:bodyPr/>
          <a:lstStyle/>
          <a:p>
            <a:fld id="{9C2AB1A9-A52A-E148-840B-60664167B4FF}" type="datetimeFigureOut">
              <a:rPr lang="en-US" smtClean="0"/>
              <a:t>7/17/18</a:t>
            </a:fld>
            <a:endParaRPr lang="en-US"/>
          </a:p>
        </p:txBody>
      </p:sp>
      <p:sp>
        <p:nvSpPr>
          <p:cNvPr id="6" name="Footer Placeholder 5">
            <a:extLst>
              <a:ext uri="{FF2B5EF4-FFF2-40B4-BE49-F238E27FC236}">
                <a16:creationId xmlns:a16="http://schemas.microsoft.com/office/drawing/2014/main" id="{F3FD265A-10EE-C44C-A68A-36D8BA88DE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824F7-2435-0B4B-8A17-F8E90A11A008}"/>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280263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C7FB-C3E2-2346-899C-EB4E7EE39E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20A082-DBF6-B14E-AF7B-67D07BA954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490968-2A71-DC40-B70D-49CD9551274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138862-5F89-DD4D-8BA9-C69BF9A7E6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020F3A-1D64-3047-B84A-B4D1DED9590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E706D2-EDD5-A647-84E2-E7D5D5119289}"/>
              </a:ext>
            </a:extLst>
          </p:cNvPr>
          <p:cNvSpPr>
            <a:spLocks noGrp="1"/>
          </p:cNvSpPr>
          <p:nvPr>
            <p:ph type="dt" sz="half" idx="10"/>
          </p:nvPr>
        </p:nvSpPr>
        <p:spPr/>
        <p:txBody>
          <a:bodyPr/>
          <a:lstStyle/>
          <a:p>
            <a:fld id="{9C2AB1A9-A52A-E148-840B-60664167B4FF}" type="datetimeFigureOut">
              <a:rPr lang="en-US" smtClean="0"/>
              <a:t>7/17/18</a:t>
            </a:fld>
            <a:endParaRPr lang="en-US"/>
          </a:p>
        </p:txBody>
      </p:sp>
      <p:sp>
        <p:nvSpPr>
          <p:cNvPr id="8" name="Footer Placeholder 7">
            <a:extLst>
              <a:ext uri="{FF2B5EF4-FFF2-40B4-BE49-F238E27FC236}">
                <a16:creationId xmlns:a16="http://schemas.microsoft.com/office/drawing/2014/main" id="{2B6095BC-A2FE-9041-B63E-6D7F126A70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7257C8-E290-4F4F-98EF-487718594303}"/>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118775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20847-E886-E847-B15C-95FBA546E9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0A40E6-26F3-9748-A7B2-71A8D640CBF4}"/>
              </a:ext>
            </a:extLst>
          </p:cNvPr>
          <p:cNvSpPr>
            <a:spLocks noGrp="1"/>
          </p:cNvSpPr>
          <p:nvPr>
            <p:ph type="dt" sz="half" idx="10"/>
          </p:nvPr>
        </p:nvSpPr>
        <p:spPr/>
        <p:txBody>
          <a:bodyPr/>
          <a:lstStyle/>
          <a:p>
            <a:fld id="{9C2AB1A9-A52A-E148-840B-60664167B4FF}" type="datetimeFigureOut">
              <a:rPr lang="en-US" smtClean="0"/>
              <a:t>7/17/18</a:t>
            </a:fld>
            <a:endParaRPr lang="en-US"/>
          </a:p>
        </p:txBody>
      </p:sp>
      <p:sp>
        <p:nvSpPr>
          <p:cNvPr id="4" name="Footer Placeholder 3">
            <a:extLst>
              <a:ext uri="{FF2B5EF4-FFF2-40B4-BE49-F238E27FC236}">
                <a16:creationId xmlns:a16="http://schemas.microsoft.com/office/drawing/2014/main" id="{C33F74E6-C776-F04C-86B0-A449289AF9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AE7F1A-C938-8548-9305-934DEE0CD435}"/>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407575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D95020-0884-AA41-81EF-9383783063D1}"/>
              </a:ext>
            </a:extLst>
          </p:cNvPr>
          <p:cNvSpPr>
            <a:spLocks noGrp="1"/>
          </p:cNvSpPr>
          <p:nvPr>
            <p:ph type="dt" sz="half" idx="10"/>
          </p:nvPr>
        </p:nvSpPr>
        <p:spPr/>
        <p:txBody>
          <a:bodyPr/>
          <a:lstStyle/>
          <a:p>
            <a:fld id="{9C2AB1A9-A52A-E148-840B-60664167B4FF}" type="datetimeFigureOut">
              <a:rPr lang="en-US" smtClean="0"/>
              <a:t>7/17/18</a:t>
            </a:fld>
            <a:endParaRPr lang="en-US"/>
          </a:p>
        </p:txBody>
      </p:sp>
      <p:sp>
        <p:nvSpPr>
          <p:cNvPr id="3" name="Footer Placeholder 2">
            <a:extLst>
              <a:ext uri="{FF2B5EF4-FFF2-40B4-BE49-F238E27FC236}">
                <a16:creationId xmlns:a16="http://schemas.microsoft.com/office/drawing/2014/main" id="{16888344-3B0F-0140-A42C-5772470F74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7C909B-BBA0-B94E-AE44-B0462583C5A5}"/>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282383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3E26-CE22-C743-BC67-ADF0BB009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75DD0D-7BA9-A04E-9E9A-2682FFE6A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673ECE-B05B-CD40-B3D0-B7B9B1B01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1436F8-0228-AD4C-8054-F4E207F67E28}"/>
              </a:ext>
            </a:extLst>
          </p:cNvPr>
          <p:cNvSpPr>
            <a:spLocks noGrp="1"/>
          </p:cNvSpPr>
          <p:nvPr>
            <p:ph type="dt" sz="half" idx="10"/>
          </p:nvPr>
        </p:nvSpPr>
        <p:spPr/>
        <p:txBody>
          <a:bodyPr/>
          <a:lstStyle/>
          <a:p>
            <a:fld id="{9C2AB1A9-A52A-E148-840B-60664167B4FF}" type="datetimeFigureOut">
              <a:rPr lang="en-US" smtClean="0"/>
              <a:t>7/17/18</a:t>
            </a:fld>
            <a:endParaRPr lang="en-US"/>
          </a:p>
        </p:txBody>
      </p:sp>
      <p:sp>
        <p:nvSpPr>
          <p:cNvPr id="6" name="Footer Placeholder 5">
            <a:extLst>
              <a:ext uri="{FF2B5EF4-FFF2-40B4-BE49-F238E27FC236}">
                <a16:creationId xmlns:a16="http://schemas.microsoft.com/office/drawing/2014/main" id="{3D8FC863-4B96-5748-AB96-6080E9442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D889D6-B16E-3745-9A86-0D761B4A0641}"/>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281990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9F5F-0E8D-F74A-90A1-466310058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2B1812-2129-B248-B05A-50CA31E8A3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A1872E-009D-394E-AC8A-B80320B8E4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0FBA2A-412D-564E-A8F2-C9D96C9CF093}"/>
              </a:ext>
            </a:extLst>
          </p:cNvPr>
          <p:cNvSpPr>
            <a:spLocks noGrp="1"/>
          </p:cNvSpPr>
          <p:nvPr>
            <p:ph type="dt" sz="half" idx="10"/>
          </p:nvPr>
        </p:nvSpPr>
        <p:spPr/>
        <p:txBody>
          <a:bodyPr/>
          <a:lstStyle/>
          <a:p>
            <a:fld id="{9C2AB1A9-A52A-E148-840B-60664167B4FF}" type="datetimeFigureOut">
              <a:rPr lang="en-US" smtClean="0"/>
              <a:t>7/17/18</a:t>
            </a:fld>
            <a:endParaRPr lang="en-US"/>
          </a:p>
        </p:txBody>
      </p:sp>
      <p:sp>
        <p:nvSpPr>
          <p:cNvPr id="6" name="Footer Placeholder 5">
            <a:extLst>
              <a:ext uri="{FF2B5EF4-FFF2-40B4-BE49-F238E27FC236}">
                <a16:creationId xmlns:a16="http://schemas.microsoft.com/office/drawing/2014/main" id="{5182BD41-ED65-6C48-8FD2-FC4029D12E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14E61-7B30-D942-9D39-5A84268A0248}"/>
              </a:ext>
            </a:extLst>
          </p:cNvPr>
          <p:cNvSpPr>
            <a:spLocks noGrp="1"/>
          </p:cNvSpPr>
          <p:nvPr>
            <p:ph type="sldNum" sz="quarter" idx="12"/>
          </p:nvPr>
        </p:nvSpPr>
        <p:spPr/>
        <p:txBody>
          <a:bodyPr/>
          <a:lstStyle/>
          <a:p>
            <a:fld id="{9398B225-107D-BE4F-BD40-45C0B7882179}" type="slidenum">
              <a:rPr lang="en-US" smtClean="0"/>
              <a:t>‹#›</a:t>
            </a:fld>
            <a:endParaRPr lang="en-US"/>
          </a:p>
        </p:txBody>
      </p:sp>
    </p:spTree>
    <p:extLst>
      <p:ext uri="{BB962C8B-B14F-4D97-AF65-F5344CB8AC3E}">
        <p14:creationId xmlns:p14="http://schemas.microsoft.com/office/powerpoint/2010/main" val="3960355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D9353A-90FB-2C42-AE6A-B970DA2553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B37FA4-7B45-AA4A-A2FD-203DA8BE3F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11679-5580-0949-9696-76E030FF9C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AB1A9-A52A-E148-840B-60664167B4FF}" type="datetimeFigureOut">
              <a:rPr lang="en-US" smtClean="0"/>
              <a:t>7/17/18</a:t>
            </a:fld>
            <a:endParaRPr lang="en-US"/>
          </a:p>
        </p:txBody>
      </p:sp>
      <p:sp>
        <p:nvSpPr>
          <p:cNvPr id="5" name="Footer Placeholder 4">
            <a:extLst>
              <a:ext uri="{FF2B5EF4-FFF2-40B4-BE49-F238E27FC236}">
                <a16:creationId xmlns:a16="http://schemas.microsoft.com/office/drawing/2014/main" id="{E5DE7788-181A-7740-A6E7-E6D55020A7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563752-5624-D442-808E-257EE5DC9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98B225-107D-BE4F-BD40-45C0B7882179}" type="slidenum">
              <a:rPr lang="en-US" smtClean="0"/>
              <a:t>‹#›</a:t>
            </a:fld>
            <a:endParaRPr lang="en-US"/>
          </a:p>
        </p:txBody>
      </p:sp>
    </p:spTree>
    <p:extLst>
      <p:ext uri="{BB962C8B-B14F-4D97-AF65-F5344CB8AC3E}">
        <p14:creationId xmlns:p14="http://schemas.microsoft.com/office/powerpoint/2010/main" val="4025520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06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755CBD-25DC-C14E-AE5A-B66E99585B4F}"/>
              </a:ext>
            </a:extLst>
          </p:cNvPr>
          <p:cNvSpPr>
            <a:spLocks noGrp="1"/>
          </p:cNvSpPr>
          <p:nvPr>
            <p:ph type="title"/>
          </p:nvPr>
        </p:nvSpPr>
        <p:spPr>
          <a:xfrm>
            <a:off x="838200" y="365125"/>
            <a:ext cx="10515600" cy="1325563"/>
          </a:xfrm>
        </p:spPr>
        <p:txBody>
          <a:bodyPr/>
          <a:lstStyle/>
          <a:p>
            <a:r>
              <a:rPr lang="en-US" dirty="0"/>
              <a:t>Understanding modular design</a:t>
            </a:r>
          </a:p>
        </p:txBody>
      </p:sp>
      <p:sp>
        <p:nvSpPr>
          <p:cNvPr id="5" name="Content Placeholder 2">
            <a:extLst>
              <a:ext uri="{FF2B5EF4-FFF2-40B4-BE49-F238E27FC236}">
                <a16:creationId xmlns:a16="http://schemas.microsoft.com/office/drawing/2014/main" id="{35FAA39B-BF4E-9A43-A7FB-55D044B3558A}"/>
              </a:ext>
            </a:extLst>
          </p:cNvPr>
          <p:cNvSpPr>
            <a:spLocks noGrp="1"/>
          </p:cNvSpPr>
          <p:nvPr>
            <p:ph idx="1"/>
          </p:nvPr>
        </p:nvSpPr>
        <p:spPr>
          <a:xfrm>
            <a:off x="838200" y="1825625"/>
            <a:ext cx="10515600" cy="4351338"/>
          </a:xfrm>
        </p:spPr>
        <p:txBody>
          <a:bodyPr>
            <a:normAutofit/>
          </a:bodyPr>
          <a:lstStyle/>
          <a:p>
            <a:pPr marL="0" indent="0">
              <a:buNone/>
            </a:pPr>
            <a:r>
              <a:rPr lang="en-US" dirty="0"/>
              <a:t>The case for modular design</a:t>
            </a:r>
          </a:p>
          <a:p>
            <a:r>
              <a:rPr lang="en-US" dirty="0"/>
              <a:t>Coverage broken into modular pieces, or mods, on a spread. </a:t>
            </a:r>
          </a:p>
          <a:p>
            <a:r>
              <a:rPr lang="en-US" dirty="0"/>
              <a:t>Breaking a spread into mods of different sizes creates many levels of coverage. This helps a staff include more students in the yearbook.</a:t>
            </a:r>
          </a:p>
          <a:p>
            <a:r>
              <a:rPr lang="en-US" dirty="0"/>
              <a:t>Allows for any combination of pre-designed, interchangeable mods to format pages on a grid. Think of it like pieces of a puzzle fitting together. </a:t>
            </a:r>
          </a:p>
          <a:p>
            <a:endParaRPr lang="en-US" dirty="0"/>
          </a:p>
        </p:txBody>
      </p:sp>
    </p:spTree>
    <p:extLst>
      <p:ext uri="{BB962C8B-B14F-4D97-AF65-F5344CB8AC3E}">
        <p14:creationId xmlns:p14="http://schemas.microsoft.com/office/powerpoint/2010/main" val="380919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0B3B4D-3515-F241-A25C-04AC11A706C1}"/>
              </a:ext>
            </a:extLst>
          </p:cNvPr>
          <p:cNvSpPr>
            <a:spLocks noGrp="1"/>
          </p:cNvSpPr>
          <p:nvPr>
            <p:ph type="title"/>
          </p:nvPr>
        </p:nvSpPr>
        <p:spPr>
          <a:xfrm>
            <a:off x="838200" y="365125"/>
            <a:ext cx="10515600" cy="1325563"/>
          </a:xfrm>
        </p:spPr>
        <p:txBody>
          <a:bodyPr/>
          <a:lstStyle/>
          <a:p>
            <a:r>
              <a:rPr lang="en-US" dirty="0"/>
              <a:t>Defining Square </a:t>
            </a:r>
            <a:r>
              <a:rPr lang="en-US" dirty="0" err="1"/>
              <a:t>One</a:t>
            </a:r>
            <a:r>
              <a:rPr lang="en-US" baseline="30000" dirty="0" err="1"/>
              <a:t>TM</a:t>
            </a:r>
            <a:endParaRPr lang="en-US" baseline="30000" dirty="0"/>
          </a:p>
        </p:txBody>
      </p:sp>
      <p:sp>
        <p:nvSpPr>
          <p:cNvPr id="5" name="Content Placeholder 2">
            <a:extLst>
              <a:ext uri="{FF2B5EF4-FFF2-40B4-BE49-F238E27FC236}">
                <a16:creationId xmlns:a16="http://schemas.microsoft.com/office/drawing/2014/main" id="{305CD180-1407-C14F-B625-6D08E6043D6E}"/>
              </a:ext>
            </a:extLst>
          </p:cNvPr>
          <p:cNvSpPr>
            <a:spLocks noGrp="1"/>
          </p:cNvSpPr>
          <p:nvPr>
            <p:ph idx="1"/>
          </p:nvPr>
        </p:nvSpPr>
        <p:spPr>
          <a:xfrm>
            <a:off x="838200" y="1825625"/>
            <a:ext cx="10515600" cy="4351338"/>
          </a:xfrm>
        </p:spPr>
        <p:txBody>
          <a:bodyPr>
            <a:normAutofit/>
          </a:bodyPr>
          <a:lstStyle/>
          <a:p>
            <a:r>
              <a:rPr lang="en-US" dirty="0"/>
              <a:t>A non-printing grid — called a Swiss grid by professional designers — of same-sized squares is the basis for page layout.</a:t>
            </a:r>
          </a:p>
          <a:p>
            <a:r>
              <a:rPr lang="en-US" dirty="0"/>
              <a:t>What separates the Swiss grid approach from traditional pagination is the use of squares larger than one pica as the unit of measure. </a:t>
            </a:r>
          </a:p>
          <a:p>
            <a:r>
              <a:rPr lang="en-US" dirty="0"/>
              <a:t>This makes alignment and margins easy to follow.</a:t>
            </a:r>
          </a:p>
        </p:txBody>
      </p:sp>
    </p:spTree>
    <p:extLst>
      <p:ext uri="{BB962C8B-B14F-4D97-AF65-F5344CB8AC3E}">
        <p14:creationId xmlns:p14="http://schemas.microsoft.com/office/powerpoint/2010/main" val="115193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0B3B4D-3515-F241-A25C-04AC11A706C1}"/>
              </a:ext>
            </a:extLst>
          </p:cNvPr>
          <p:cNvSpPr>
            <a:spLocks noGrp="1"/>
          </p:cNvSpPr>
          <p:nvPr>
            <p:ph type="title"/>
          </p:nvPr>
        </p:nvSpPr>
        <p:spPr>
          <a:xfrm>
            <a:off x="838200" y="365125"/>
            <a:ext cx="10515600" cy="1325563"/>
          </a:xfrm>
        </p:spPr>
        <p:txBody>
          <a:bodyPr/>
          <a:lstStyle/>
          <a:p>
            <a:r>
              <a:rPr lang="en-US" dirty="0"/>
              <a:t>Defining Square </a:t>
            </a:r>
            <a:r>
              <a:rPr lang="en-US" dirty="0" err="1"/>
              <a:t>One</a:t>
            </a:r>
            <a:r>
              <a:rPr lang="en-US" baseline="30000" dirty="0" err="1"/>
              <a:t>TM</a:t>
            </a:r>
            <a:endParaRPr lang="en-US" baseline="30000" dirty="0"/>
          </a:p>
        </p:txBody>
      </p:sp>
      <p:sp>
        <p:nvSpPr>
          <p:cNvPr id="5" name="Content Placeholder 2">
            <a:extLst>
              <a:ext uri="{FF2B5EF4-FFF2-40B4-BE49-F238E27FC236}">
                <a16:creationId xmlns:a16="http://schemas.microsoft.com/office/drawing/2014/main" id="{305CD180-1407-C14F-B625-6D08E6043D6E}"/>
              </a:ext>
            </a:extLst>
          </p:cNvPr>
          <p:cNvSpPr>
            <a:spLocks noGrp="1"/>
          </p:cNvSpPr>
          <p:nvPr>
            <p:ph idx="1"/>
          </p:nvPr>
        </p:nvSpPr>
        <p:spPr>
          <a:xfrm>
            <a:off x="838200" y="1825625"/>
            <a:ext cx="10515600" cy="4351338"/>
          </a:xfrm>
        </p:spPr>
        <p:txBody>
          <a:bodyPr>
            <a:normAutofit/>
          </a:bodyPr>
          <a:lstStyle/>
          <a:p>
            <a:r>
              <a:rPr lang="en-US" dirty="0"/>
              <a:t>Exclusive to </a:t>
            </a:r>
            <a:r>
              <a:rPr lang="en-US" dirty="0" err="1"/>
              <a:t>Herff</a:t>
            </a:r>
            <a:r>
              <a:rPr lang="en-US" dirty="0"/>
              <a:t> Jones, Square </a:t>
            </a:r>
            <a:r>
              <a:rPr lang="en-US" dirty="0" err="1"/>
              <a:t>One</a:t>
            </a:r>
            <a:r>
              <a:rPr lang="en-US" baseline="30000" dirty="0" err="1"/>
              <a:t>TM</a:t>
            </a:r>
            <a:r>
              <a:rPr lang="en-US" dirty="0"/>
              <a:t> uses half a pica of inner spacing between each 3 x 3-pica square. </a:t>
            </a:r>
          </a:p>
          <a:p>
            <a:r>
              <a:rPr lang="en-US" dirty="0"/>
              <a:t>It’s consistent across all three trim sizes and provided for both eDesign and InDesign users.</a:t>
            </a:r>
          </a:p>
          <a:p>
            <a:r>
              <a:rPr lang="en-US" dirty="0"/>
              <a:t>Refer to the Covering your School section to understand how committing to Zero Zeros will help make Square </a:t>
            </a:r>
            <a:r>
              <a:rPr lang="en-US" dirty="0" err="1"/>
              <a:t>One</a:t>
            </a:r>
            <a:r>
              <a:rPr lang="en-US" baseline="30000" dirty="0" err="1"/>
              <a:t>TM</a:t>
            </a:r>
            <a:r>
              <a:rPr lang="en-US" dirty="0"/>
              <a:t> work for you.</a:t>
            </a:r>
          </a:p>
          <a:p>
            <a:endParaRPr lang="en-US" dirty="0"/>
          </a:p>
        </p:txBody>
      </p:sp>
    </p:spTree>
    <p:extLst>
      <p:ext uri="{BB962C8B-B14F-4D97-AF65-F5344CB8AC3E}">
        <p14:creationId xmlns:p14="http://schemas.microsoft.com/office/powerpoint/2010/main" val="39094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31A33B-9714-A648-B520-FEDF1D5129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914" y="213562"/>
            <a:ext cx="8367332" cy="5578221"/>
          </a:xfrm>
          <a:ln>
            <a:solidFill>
              <a:schemeClr val="tx1"/>
            </a:solidFill>
          </a:ln>
        </p:spPr>
      </p:pic>
      <p:sp>
        <p:nvSpPr>
          <p:cNvPr id="16" name="Rectangle 15">
            <a:extLst>
              <a:ext uri="{FF2B5EF4-FFF2-40B4-BE49-F238E27FC236}">
                <a16:creationId xmlns:a16="http://schemas.microsoft.com/office/drawing/2014/main" id="{DC4DD77B-B23A-8A48-B2AA-E6A00B3F3040}"/>
              </a:ext>
            </a:extLst>
          </p:cNvPr>
          <p:cNvSpPr/>
          <p:nvPr/>
        </p:nvSpPr>
        <p:spPr>
          <a:xfrm>
            <a:off x="8763000" y="5545562"/>
            <a:ext cx="1980029" cy="246221"/>
          </a:xfrm>
          <a:prstGeom prst="rect">
            <a:avLst/>
          </a:prstGeom>
        </p:spPr>
        <p:txBody>
          <a:bodyPr wrap="none">
            <a:spAutoFit/>
          </a:bodyPr>
          <a:lstStyle/>
          <a:p>
            <a:r>
              <a:rPr lang="en-US" sz="1000" dirty="0"/>
              <a:t>Mauldin High School / Mauldin, SC</a:t>
            </a:r>
          </a:p>
        </p:txBody>
      </p:sp>
    </p:spTree>
    <p:extLst>
      <p:ext uri="{BB962C8B-B14F-4D97-AF65-F5344CB8AC3E}">
        <p14:creationId xmlns:p14="http://schemas.microsoft.com/office/powerpoint/2010/main" val="352659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04A9B-3ECF-F844-AF3A-CAA21981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287" y="186041"/>
            <a:ext cx="4269056" cy="5667768"/>
          </a:xfrm>
          <a:prstGeom prst="rect">
            <a:avLst/>
          </a:prstGeom>
          <a:ln>
            <a:solidFill>
              <a:schemeClr val="tx1"/>
            </a:solidFill>
          </a:ln>
        </p:spPr>
      </p:pic>
      <p:sp>
        <p:nvSpPr>
          <p:cNvPr id="5" name="Rectangle 4">
            <a:extLst>
              <a:ext uri="{FF2B5EF4-FFF2-40B4-BE49-F238E27FC236}">
                <a16:creationId xmlns:a16="http://schemas.microsoft.com/office/drawing/2014/main" id="{44029D25-2891-914A-A6CE-2C4692455BFE}"/>
              </a:ext>
            </a:extLst>
          </p:cNvPr>
          <p:cNvSpPr/>
          <p:nvPr/>
        </p:nvSpPr>
        <p:spPr>
          <a:xfrm>
            <a:off x="8763000" y="5621179"/>
            <a:ext cx="1731564" cy="246221"/>
          </a:xfrm>
          <a:prstGeom prst="rect">
            <a:avLst/>
          </a:prstGeom>
        </p:spPr>
        <p:txBody>
          <a:bodyPr wrap="none">
            <a:spAutoFit/>
          </a:bodyPr>
          <a:lstStyle/>
          <a:p>
            <a:r>
              <a:rPr lang="en-US" sz="1000" dirty="0"/>
              <a:t>Darlington School / Rome, GA</a:t>
            </a:r>
          </a:p>
        </p:txBody>
      </p:sp>
    </p:spTree>
    <p:extLst>
      <p:ext uri="{BB962C8B-B14F-4D97-AF65-F5344CB8AC3E}">
        <p14:creationId xmlns:p14="http://schemas.microsoft.com/office/powerpoint/2010/main" val="194100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E9C489-01F3-7642-B788-90D0E5B44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44" y="140093"/>
            <a:ext cx="8367332" cy="5708380"/>
          </a:xfrm>
          <a:prstGeom prst="rect">
            <a:avLst/>
          </a:prstGeom>
          <a:ln>
            <a:solidFill>
              <a:schemeClr val="tx1"/>
            </a:solidFill>
          </a:ln>
        </p:spPr>
      </p:pic>
      <p:sp>
        <p:nvSpPr>
          <p:cNvPr id="5" name="Rectangle 4">
            <a:extLst>
              <a:ext uri="{FF2B5EF4-FFF2-40B4-BE49-F238E27FC236}">
                <a16:creationId xmlns:a16="http://schemas.microsoft.com/office/drawing/2014/main" id="{5EAECA20-7402-024E-A228-F8B3275AA85B}"/>
              </a:ext>
            </a:extLst>
          </p:cNvPr>
          <p:cNvSpPr/>
          <p:nvPr/>
        </p:nvSpPr>
        <p:spPr>
          <a:xfrm>
            <a:off x="8763000" y="5621179"/>
            <a:ext cx="1898277" cy="246221"/>
          </a:xfrm>
          <a:prstGeom prst="rect">
            <a:avLst/>
          </a:prstGeom>
        </p:spPr>
        <p:txBody>
          <a:bodyPr wrap="none">
            <a:spAutoFit/>
          </a:bodyPr>
          <a:lstStyle/>
          <a:p>
            <a:r>
              <a:rPr lang="en-US" sz="1000" dirty="0"/>
              <a:t>Sierra Middle School / Parker, CO</a:t>
            </a:r>
          </a:p>
        </p:txBody>
      </p:sp>
    </p:spTree>
    <p:extLst>
      <p:ext uri="{BB962C8B-B14F-4D97-AF65-F5344CB8AC3E}">
        <p14:creationId xmlns:p14="http://schemas.microsoft.com/office/powerpoint/2010/main" val="4021954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292B45-B1CD-8542-9E08-3B23799C0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902" y="187521"/>
            <a:ext cx="8367332" cy="5578221"/>
          </a:xfrm>
          <a:prstGeom prst="rect">
            <a:avLst/>
          </a:prstGeom>
          <a:ln>
            <a:solidFill>
              <a:schemeClr val="tx1"/>
            </a:solidFill>
          </a:ln>
        </p:spPr>
      </p:pic>
      <p:sp>
        <p:nvSpPr>
          <p:cNvPr id="5" name="Rectangle 4">
            <a:extLst>
              <a:ext uri="{FF2B5EF4-FFF2-40B4-BE49-F238E27FC236}">
                <a16:creationId xmlns:a16="http://schemas.microsoft.com/office/drawing/2014/main" id="{4D32E957-DB0A-D045-8E6B-531A04B5114D}"/>
              </a:ext>
            </a:extLst>
          </p:cNvPr>
          <p:cNvSpPr/>
          <p:nvPr/>
        </p:nvSpPr>
        <p:spPr>
          <a:xfrm>
            <a:off x="8763000" y="5519521"/>
            <a:ext cx="2795958" cy="246221"/>
          </a:xfrm>
          <a:prstGeom prst="rect">
            <a:avLst/>
          </a:prstGeom>
        </p:spPr>
        <p:txBody>
          <a:bodyPr wrap="none">
            <a:spAutoFit/>
          </a:bodyPr>
          <a:lstStyle/>
          <a:p>
            <a:r>
              <a:rPr lang="en-US" sz="1000" dirty="0"/>
              <a:t>Cheyenne </a:t>
            </a:r>
            <a:r>
              <a:rPr lang="en-US" sz="1000" dirty="0" err="1"/>
              <a:t>Mtn</a:t>
            </a:r>
            <a:r>
              <a:rPr lang="en-US" sz="1000" dirty="0"/>
              <a:t> High School / Colorado Springs, CO</a:t>
            </a:r>
          </a:p>
        </p:txBody>
      </p:sp>
    </p:spTree>
    <p:extLst>
      <p:ext uri="{BB962C8B-B14F-4D97-AF65-F5344CB8AC3E}">
        <p14:creationId xmlns:p14="http://schemas.microsoft.com/office/powerpoint/2010/main" val="3716348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F3B4F9-0874-B748-81D7-B00A202CA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77" y="280904"/>
            <a:ext cx="8367332" cy="5410875"/>
          </a:xfrm>
          <a:prstGeom prst="rect">
            <a:avLst/>
          </a:prstGeom>
          <a:ln>
            <a:solidFill>
              <a:schemeClr val="tx1"/>
            </a:solidFill>
          </a:ln>
        </p:spPr>
      </p:pic>
      <p:sp>
        <p:nvSpPr>
          <p:cNvPr id="5" name="Rectangle 4">
            <a:extLst>
              <a:ext uri="{FF2B5EF4-FFF2-40B4-BE49-F238E27FC236}">
                <a16:creationId xmlns:a16="http://schemas.microsoft.com/office/drawing/2014/main" id="{A746F812-D33A-E545-9729-7AB09B7C5A01}"/>
              </a:ext>
            </a:extLst>
          </p:cNvPr>
          <p:cNvSpPr/>
          <p:nvPr/>
        </p:nvSpPr>
        <p:spPr>
          <a:xfrm>
            <a:off x="8763000" y="5445558"/>
            <a:ext cx="2173993" cy="246221"/>
          </a:xfrm>
          <a:prstGeom prst="rect">
            <a:avLst/>
          </a:prstGeom>
        </p:spPr>
        <p:txBody>
          <a:bodyPr wrap="none">
            <a:spAutoFit/>
          </a:bodyPr>
          <a:lstStyle/>
          <a:p>
            <a:r>
              <a:rPr lang="en-US" sz="1000" dirty="0"/>
              <a:t>Cupertino High School / Cupertino, CA</a:t>
            </a:r>
          </a:p>
        </p:txBody>
      </p:sp>
    </p:spTree>
    <p:extLst>
      <p:ext uri="{BB962C8B-B14F-4D97-AF65-F5344CB8AC3E}">
        <p14:creationId xmlns:p14="http://schemas.microsoft.com/office/powerpoint/2010/main" val="534056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5287BF-1BFA-E248-B11C-7C7FCE9DB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98" y="224404"/>
            <a:ext cx="8367332" cy="5578221"/>
          </a:xfrm>
          <a:prstGeom prst="rect">
            <a:avLst/>
          </a:prstGeom>
          <a:ln>
            <a:solidFill>
              <a:schemeClr val="tx1"/>
            </a:solidFill>
          </a:ln>
        </p:spPr>
      </p:pic>
      <p:sp>
        <p:nvSpPr>
          <p:cNvPr id="5" name="Rectangle 4">
            <a:extLst>
              <a:ext uri="{FF2B5EF4-FFF2-40B4-BE49-F238E27FC236}">
                <a16:creationId xmlns:a16="http://schemas.microsoft.com/office/drawing/2014/main" id="{2E6BD810-CDC0-F54B-8A78-FDD7ADD14591}"/>
              </a:ext>
            </a:extLst>
          </p:cNvPr>
          <p:cNvSpPr/>
          <p:nvPr/>
        </p:nvSpPr>
        <p:spPr>
          <a:xfrm>
            <a:off x="8763000" y="5556404"/>
            <a:ext cx="2428870" cy="246221"/>
          </a:xfrm>
          <a:prstGeom prst="rect">
            <a:avLst/>
          </a:prstGeom>
        </p:spPr>
        <p:txBody>
          <a:bodyPr wrap="none">
            <a:spAutoFit/>
          </a:bodyPr>
          <a:lstStyle/>
          <a:p>
            <a:r>
              <a:rPr lang="en-US" sz="1000" dirty="0"/>
              <a:t>Lewis-Palmer High School </a:t>
            </a:r>
            <a:r>
              <a:rPr lang="en-US" sz="1000"/>
              <a:t>/ Monument, CO</a:t>
            </a:r>
            <a:endParaRPr lang="en-US" sz="1000" dirty="0"/>
          </a:p>
        </p:txBody>
      </p:sp>
    </p:spTree>
    <p:extLst>
      <p:ext uri="{BB962C8B-B14F-4D97-AF65-F5344CB8AC3E}">
        <p14:creationId xmlns:p14="http://schemas.microsoft.com/office/powerpoint/2010/main" val="4083795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450022-03BB-2842-8E62-FA8A6A6B98C8}"/>
              </a:ext>
            </a:extLst>
          </p:cNvPr>
          <p:cNvSpPr>
            <a:spLocks noGrp="1"/>
          </p:cNvSpPr>
          <p:nvPr>
            <p:ph type="title"/>
          </p:nvPr>
        </p:nvSpPr>
        <p:spPr>
          <a:xfrm>
            <a:off x="838200" y="365125"/>
            <a:ext cx="10515600" cy="1325563"/>
          </a:xfrm>
        </p:spPr>
        <p:txBody>
          <a:bodyPr/>
          <a:lstStyle/>
          <a:p>
            <a:r>
              <a:rPr lang="en-US" dirty="0"/>
              <a:t>Know the grid</a:t>
            </a:r>
          </a:p>
        </p:txBody>
      </p:sp>
      <p:sp>
        <p:nvSpPr>
          <p:cNvPr id="5" name="Content Placeholder 2">
            <a:extLst>
              <a:ext uri="{FF2B5EF4-FFF2-40B4-BE49-F238E27FC236}">
                <a16:creationId xmlns:a16="http://schemas.microsoft.com/office/drawing/2014/main" id="{B42B61AA-AF1B-E340-BCF7-CFA2389BB5CB}"/>
              </a:ext>
            </a:extLst>
          </p:cNvPr>
          <p:cNvSpPr>
            <a:spLocks noGrp="1"/>
          </p:cNvSpPr>
          <p:nvPr>
            <p:ph idx="1"/>
          </p:nvPr>
        </p:nvSpPr>
        <p:spPr>
          <a:xfrm>
            <a:off x="838200" y="1825625"/>
            <a:ext cx="10515600" cy="4351338"/>
          </a:xfrm>
        </p:spPr>
        <p:txBody>
          <a:bodyPr/>
          <a:lstStyle/>
          <a:p>
            <a:pPr marL="0" indent="0">
              <a:buNone/>
            </a:pPr>
            <a:r>
              <a:rPr lang="en-US" dirty="0"/>
              <a:t>Grid</a:t>
            </a:r>
          </a:p>
          <a:p>
            <a:r>
              <a:rPr lang="en-US" dirty="0"/>
              <a:t>This is a hidden layer on a document of same-sized squares. It helps create structure on which to build mods, but does not print. </a:t>
            </a:r>
          </a:p>
          <a:p>
            <a:r>
              <a:rPr lang="en-US" dirty="0"/>
              <a:t>This is the live area of a spread for content to be contained. </a:t>
            </a:r>
          </a:p>
          <a:p>
            <a:pPr marL="0" indent="0">
              <a:buNone/>
            </a:pPr>
            <a:r>
              <a:rPr lang="en-US" dirty="0"/>
              <a:t>White space</a:t>
            </a:r>
          </a:p>
          <a:p>
            <a:r>
              <a:rPr lang="en-US" dirty="0"/>
              <a:t>Also known as negative space, is any area on a spread not taken up by content or graphics. It can make your visual message stronger and help navigate readers through a spread.</a:t>
            </a:r>
          </a:p>
        </p:txBody>
      </p:sp>
    </p:spTree>
    <p:extLst>
      <p:ext uri="{BB962C8B-B14F-4D97-AF65-F5344CB8AC3E}">
        <p14:creationId xmlns:p14="http://schemas.microsoft.com/office/powerpoint/2010/main" val="278454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956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A8D5B9-767D-3A42-BD58-0B3713A7B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914400"/>
            <a:ext cx="6492240" cy="4195557"/>
          </a:xfrm>
          <a:prstGeom prst="rect">
            <a:avLst/>
          </a:prstGeom>
          <a:ln w="2540">
            <a:solidFill>
              <a:schemeClr val="tx1"/>
            </a:solidFill>
          </a:ln>
        </p:spPr>
      </p:pic>
      <p:cxnSp>
        <p:nvCxnSpPr>
          <p:cNvPr id="5" name="Straight Arrow Connector 4">
            <a:extLst>
              <a:ext uri="{FF2B5EF4-FFF2-40B4-BE49-F238E27FC236}">
                <a16:creationId xmlns:a16="http://schemas.microsoft.com/office/drawing/2014/main" id="{F180A1C4-9A67-964A-8F12-555F7317F7DD}"/>
              </a:ext>
            </a:extLst>
          </p:cNvPr>
          <p:cNvCxnSpPr>
            <a:cxnSpLocks/>
          </p:cNvCxnSpPr>
          <p:nvPr/>
        </p:nvCxnSpPr>
        <p:spPr>
          <a:xfrm>
            <a:off x="8991600" y="3878239"/>
            <a:ext cx="685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B8DC67A3-30E3-DF48-B79F-6D9FFDCE7830}"/>
              </a:ext>
            </a:extLst>
          </p:cNvPr>
          <p:cNvSpPr txBox="1"/>
          <p:nvPr/>
        </p:nvSpPr>
        <p:spPr>
          <a:xfrm>
            <a:off x="9753599" y="3663286"/>
            <a:ext cx="2092657" cy="2031325"/>
          </a:xfrm>
          <a:prstGeom prst="rect">
            <a:avLst/>
          </a:prstGeom>
          <a:noFill/>
        </p:spPr>
        <p:txBody>
          <a:bodyPr wrap="square" rtlCol="0">
            <a:spAutoFit/>
          </a:bodyPr>
          <a:lstStyle/>
          <a:p>
            <a:r>
              <a:rPr lang="en-US" b="1" dirty="0"/>
              <a:t>White space</a:t>
            </a:r>
          </a:p>
          <a:p>
            <a:r>
              <a:rPr lang="en-US" dirty="0"/>
              <a:t>Also known as negative space, is any area on a spread not taken up by content or graphics.</a:t>
            </a:r>
          </a:p>
        </p:txBody>
      </p:sp>
    </p:spTree>
    <p:extLst>
      <p:ext uri="{BB962C8B-B14F-4D97-AF65-F5344CB8AC3E}">
        <p14:creationId xmlns:p14="http://schemas.microsoft.com/office/powerpoint/2010/main" val="2127956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E1E8F0-5CDE-AF4B-8D46-58FEB20686C8}"/>
              </a:ext>
            </a:extLst>
          </p:cNvPr>
          <p:cNvSpPr>
            <a:spLocks noGrp="1"/>
          </p:cNvSpPr>
          <p:nvPr>
            <p:ph type="title"/>
          </p:nvPr>
        </p:nvSpPr>
        <p:spPr>
          <a:xfrm>
            <a:off x="838200" y="365125"/>
            <a:ext cx="10515600" cy="1325563"/>
          </a:xfrm>
        </p:spPr>
        <p:txBody>
          <a:bodyPr/>
          <a:lstStyle/>
          <a:p>
            <a:r>
              <a:rPr lang="en-US" dirty="0"/>
              <a:t>Know the grid</a:t>
            </a:r>
          </a:p>
        </p:txBody>
      </p:sp>
      <p:sp>
        <p:nvSpPr>
          <p:cNvPr id="5" name="Content Placeholder 2">
            <a:extLst>
              <a:ext uri="{FF2B5EF4-FFF2-40B4-BE49-F238E27FC236}">
                <a16:creationId xmlns:a16="http://schemas.microsoft.com/office/drawing/2014/main" id="{E477A8A1-A00F-AE40-B384-1E0A508A7FFF}"/>
              </a:ext>
            </a:extLst>
          </p:cNvPr>
          <p:cNvSpPr>
            <a:spLocks noGrp="1"/>
          </p:cNvSpPr>
          <p:nvPr>
            <p:ph idx="1"/>
          </p:nvPr>
        </p:nvSpPr>
        <p:spPr>
          <a:xfrm>
            <a:off x="838200" y="1825625"/>
            <a:ext cx="10515600" cy="4351338"/>
          </a:xfrm>
        </p:spPr>
        <p:txBody>
          <a:bodyPr/>
          <a:lstStyle/>
          <a:p>
            <a:pPr marL="0" indent="0">
              <a:buNone/>
            </a:pPr>
            <a:r>
              <a:rPr lang="en-US" dirty="0"/>
              <a:t>Inner spacing</a:t>
            </a:r>
          </a:p>
          <a:p>
            <a:r>
              <a:rPr lang="en-US" dirty="0"/>
              <a:t>Half a pica of space between photos and copy indicates to readers these items are meant to be consumed together as one package.</a:t>
            </a:r>
          </a:p>
        </p:txBody>
      </p:sp>
    </p:spTree>
    <p:extLst>
      <p:ext uri="{BB962C8B-B14F-4D97-AF65-F5344CB8AC3E}">
        <p14:creationId xmlns:p14="http://schemas.microsoft.com/office/powerpoint/2010/main" val="32186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544B68-6ADE-1749-9029-D5313E80CC80}"/>
              </a:ext>
            </a:extLst>
          </p:cNvPr>
          <p:cNvPicPr>
            <a:picLocks noChangeAspect="1"/>
          </p:cNvPicPr>
          <p:nvPr/>
        </p:nvPicPr>
        <p:blipFill rotWithShape="1">
          <a:blip r:embed="rId2">
            <a:extLst>
              <a:ext uri="{28A0092B-C50C-407E-A947-70E740481C1C}">
                <a14:useLocalDpi xmlns:a14="http://schemas.microsoft.com/office/drawing/2010/main" val="0"/>
              </a:ext>
            </a:extLst>
          </a:blip>
          <a:srcRect l="9155" r="8440" b="12438"/>
          <a:stretch/>
        </p:blipFill>
        <p:spPr>
          <a:xfrm>
            <a:off x="2849880" y="762000"/>
            <a:ext cx="6492240" cy="4309300"/>
          </a:xfrm>
          <a:prstGeom prst="rect">
            <a:avLst/>
          </a:prstGeom>
          <a:ln w="2540">
            <a:solidFill>
              <a:schemeClr val="tx1"/>
            </a:solidFill>
          </a:ln>
        </p:spPr>
      </p:pic>
      <p:cxnSp>
        <p:nvCxnSpPr>
          <p:cNvPr id="5" name="Straight Arrow Connector 4">
            <a:extLst>
              <a:ext uri="{FF2B5EF4-FFF2-40B4-BE49-F238E27FC236}">
                <a16:creationId xmlns:a16="http://schemas.microsoft.com/office/drawing/2014/main" id="{688CF2B1-225E-3A4C-8D49-F8730CDDFBCD}"/>
              </a:ext>
            </a:extLst>
          </p:cNvPr>
          <p:cNvCxnSpPr>
            <a:cxnSpLocks/>
          </p:cNvCxnSpPr>
          <p:nvPr/>
        </p:nvCxnSpPr>
        <p:spPr>
          <a:xfrm>
            <a:off x="8952180" y="2137810"/>
            <a:ext cx="685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66DD5670-D397-3842-90AA-80B5212901C0}"/>
              </a:ext>
            </a:extLst>
          </p:cNvPr>
          <p:cNvSpPr txBox="1"/>
          <p:nvPr/>
        </p:nvSpPr>
        <p:spPr>
          <a:xfrm>
            <a:off x="9753599" y="1932296"/>
            <a:ext cx="2092657" cy="1200329"/>
          </a:xfrm>
          <a:prstGeom prst="rect">
            <a:avLst/>
          </a:prstGeom>
          <a:noFill/>
        </p:spPr>
        <p:txBody>
          <a:bodyPr wrap="square" rtlCol="0">
            <a:spAutoFit/>
          </a:bodyPr>
          <a:lstStyle/>
          <a:p>
            <a:r>
              <a:rPr lang="en-US" b="1" dirty="0"/>
              <a:t>Inner spacing</a:t>
            </a:r>
            <a:endParaRPr lang="en-US" dirty="0"/>
          </a:p>
          <a:p>
            <a:r>
              <a:rPr lang="en-US" dirty="0"/>
              <a:t>1/2 pica space between pieces </a:t>
            </a:r>
            <a:br>
              <a:rPr lang="en-US" dirty="0"/>
            </a:br>
            <a:r>
              <a:rPr lang="en-US" dirty="0"/>
              <a:t>of a mod.</a:t>
            </a:r>
          </a:p>
        </p:txBody>
      </p:sp>
    </p:spTree>
    <p:extLst>
      <p:ext uri="{BB962C8B-B14F-4D97-AF65-F5344CB8AC3E}">
        <p14:creationId xmlns:p14="http://schemas.microsoft.com/office/powerpoint/2010/main" val="2338800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9AEE01-D5CF-0747-A921-B29D92214751}"/>
              </a:ext>
            </a:extLst>
          </p:cNvPr>
          <p:cNvSpPr>
            <a:spLocks noGrp="1"/>
          </p:cNvSpPr>
          <p:nvPr>
            <p:ph type="title"/>
          </p:nvPr>
        </p:nvSpPr>
        <p:spPr>
          <a:xfrm>
            <a:off x="838200" y="365125"/>
            <a:ext cx="10515600" cy="1325563"/>
          </a:xfrm>
        </p:spPr>
        <p:txBody>
          <a:bodyPr/>
          <a:lstStyle/>
          <a:p>
            <a:r>
              <a:rPr lang="en-US" dirty="0"/>
              <a:t>Know the grid</a:t>
            </a:r>
          </a:p>
        </p:txBody>
      </p:sp>
      <p:sp>
        <p:nvSpPr>
          <p:cNvPr id="5" name="Content Placeholder 2">
            <a:extLst>
              <a:ext uri="{FF2B5EF4-FFF2-40B4-BE49-F238E27FC236}">
                <a16:creationId xmlns:a16="http://schemas.microsoft.com/office/drawing/2014/main" id="{A2B5D333-614A-3E4F-B0F0-FF7AAD734927}"/>
              </a:ext>
            </a:extLst>
          </p:cNvPr>
          <p:cNvSpPr>
            <a:spLocks noGrp="1"/>
          </p:cNvSpPr>
          <p:nvPr>
            <p:ph idx="1"/>
          </p:nvPr>
        </p:nvSpPr>
        <p:spPr>
          <a:xfrm>
            <a:off x="838200" y="1825625"/>
            <a:ext cx="10515600" cy="4351338"/>
          </a:xfrm>
        </p:spPr>
        <p:txBody>
          <a:bodyPr>
            <a:normAutofit fontScale="92500" lnSpcReduction="10000"/>
          </a:bodyPr>
          <a:lstStyle/>
          <a:p>
            <a:pPr marL="0" indent="0">
              <a:buNone/>
            </a:pPr>
            <a:r>
              <a:rPr lang="en-US" dirty="0"/>
              <a:t>Internal margins, separators</a:t>
            </a:r>
          </a:p>
          <a:p>
            <a:r>
              <a:rPr lang="en-US" dirty="0"/>
              <a:t>Internal margins, formerly called rails, provide consistent spacing between all coverage packages on a spread. </a:t>
            </a:r>
          </a:p>
          <a:p>
            <a:r>
              <a:rPr lang="en-US" dirty="0"/>
              <a:t>We use pink to represent a “separator” in this space to make it stand out as distinct borders for mods when building a spread, but they are not part of the design that prints.</a:t>
            </a:r>
          </a:p>
          <a:p>
            <a:r>
              <a:rPr lang="en-US" dirty="0"/>
              <a:t>Once you build a spread, delete the pink separators. The remaining internal margin helps indicate to readers when an element should be considered separate from other content.</a:t>
            </a:r>
          </a:p>
          <a:p>
            <a:r>
              <a:rPr lang="en-US" dirty="0"/>
              <a:t>Separators are the size of one square on the grid and can be extended horizontally or vertically across a spread.</a:t>
            </a:r>
          </a:p>
        </p:txBody>
      </p:sp>
    </p:spTree>
    <p:extLst>
      <p:ext uri="{BB962C8B-B14F-4D97-AF65-F5344CB8AC3E}">
        <p14:creationId xmlns:p14="http://schemas.microsoft.com/office/powerpoint/2010/main" val="213871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8798AD-BF14-064D-B420-EF73AD386E44}"/>
              </a:ext>
            </a:extLst>
          </p:cNvPr>
          <p:cNvPicPr>
            <a:picLocks noChangeAspect="1"/>
          </p:cNvPicPr>
          <p:nvPr/>
        </p:nvPicPr>
        <p:blipFill rotWithShape="1">
          <a:blip r:embed="rId2">
            <a:extLst>
              <a:ext uri="{28A0092B-C50C-407E-A947-70E740481C1C}">
                <a14:useLocalDpi xmlns:a14="http://schemas.microsoft.com/office/drawing/2010/main" val="0"/>
              </a:ext>
            </a:extLst>
          </a:blip>
          <a:srcRect l="9155" r="8440" b="12438"/>
          <a:stretch/>
        </p:blipFill>
        <p:spPr>
          <a:xfrm>
            <a:off x="2849880" y="762000"/>
            <a:ext cx="6492240" cy="4309300"/>
          </a:xfrm>
          <a:prstGeom prst="rect">
            <a:avLst/>
          </a:prstGeom>
          <a:ln w="2540">
            <a:solidFill>
              <a:schemeClr val="tx1"/>
            </a:solidFill>
          </a:ln>
        </p:spPr>
      </p:pic>
      <p:cxnSp>
        <p:nvCxnSpPr>
          <p:cNvPr id="5" name="Straight Arrow Connector 4">
            <a:extLst>
              <a:ext uri="{FF2B5EF4-FFF2-40B4-BE49-F238E27FC236}">
                <a16:creationId xmlns:a16="http://schemas.microsoft.com/office/drawing/2014/main" id="{20C3EFE7-D00C-2647-B83A-442FF267A829}"/>
              </a:ext>
            </a:extLst>
          </p:cNvPr>
          <p:cNvCxnSpPr>
            <a:cxnSpLocks/>
          </p:cNvCxnSpPr>
          <p:nvPr/>
        </p:nvCxnSpPr>
        <p:spPr>
          <a:xfrm>
            <a:off x="2614880" y="2493410"/>
            <a:ext cx="14999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B230838-D566-7942-A2E2-70C130CFD8BB}"/>
              </a:ext>
            </a:extLst>
          </p:cNvPr>
          <p:cNvSpPr txBox="1"/>
          <p:nvPr/>
        </p:nvSpPr>
        <p:spPr>
          <a:xfrm>
            <a:off x="533399" y="2287896"/>
            <a:ext cx="1981201" cy="2031325"/>
          </a:xfrm>
          <a:prstGeom prst="rect">
            <a:avLst/>
          </a:prstGeom>
          <a:noFill/>
        </p:spPr>
        <p:txBody>
          <a:bodyPr wrap="square" rtlCol="0">
            <a:spAutoFit/>
          </a:bodyPr>
          <a:lstStyle/>
          <a:p>
            <a:pPr algn="r"/>
            <a:r>
              <a:rPr lang="en-US" b="1" dirty="0"/>
              <a:t>Separators</a:t>
            </a:r>
            <a:endParaRPr lang="en-US" dirty="0"/>
          </a:p>
          <a:p>
            <a:pPr algn="r"/>
            <a:r>
              <a:rPr lang="en-US" dirty="0"/>
              <a:t>Markers of internal margins, which provide consistent spacing between all elements on a spread.</a:t>
            </a:r>
          </a:p>
        </p:txBody>
      </p:sp>
    </p:spTree>
    <p:extLst>
      <p:ext uri="{BB962C8B-B14F-4D97-AF65-F5344CB8AC3E}">
        <p14:creationId xmlns:p14="http://schemas.microsoft.com/office/powerpoint/2010/main" val="1688482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FDFFCA-7365-454A-B1EF-0A1E897D292A}"/>
              </a:ext>
            </a:extLst>
          </p:cNvPr>
          <p:cNvSpPr>
            <a:spLocks noGrp="1"/>
          </p:cNvSpPr>
          <p:nvPr>
            <p:ph type="title"/>
          </p:nvPr>
        </p:nvSpPr>
        <p:spPr>
          <a:xfrm>
            <a:off x="838200" y="365125"/>
            <a:ext cx="10515600" cy="1325563"/>
          </a:xfrm>
        </p:spPr>
        <p:txBody>
          <a:bodyPr/>
          <a:lstStyle/>
          <a:p>
            <a:r>
              <a:rPr lang="en-US" dirty="0"/>
              <a:t>Know the grid</a:t>
            </a:r>
          </a:p>
        </p:txBody>
      </p:sp>
      <p:sp>
        <p:nvSpPr>
          <p:cNvPr id="5" name="Content Placeholder 2">
            <a:extLst>
              <a:ext uri="{FF2B5EF4-FFF2-40B4-BE49-F238E27FC236}">
                <a16:creationId xmlns:a16="http://schemas.microsoft.com/office/drawing/2014/main" id="{1982A6D6-4FFC-A643-8731-1981165DB42D}"/>
              </a:ext>
            </a:extLst>
          </p:cNvPr>
          <p:cNvSpPr>
            <a:spLocks noGrp="1"/>
          </p:cNvSpPr>
          <p:nvPr>
            <p:ph idx="1"/>
          </p:nvPr>
        </p:nvSpPr>
        <p:spPr>
          <a:xfrm>
            <a:off x="838200" y="1825625"/>
            <a:ext cx="10515600" cy="4351338"/>
          </a:xfrm>
        </p:spPr>
        <p:txBody>
          <a:bodyPr>
            <a:normAutofit fontScale="92500" lnSpcReduction="20000"/>
          </a:bodyPr>
          <a:lstStyle/>
          <a:p>
            <a:pPr marL="0" indent="0">
              <a:buNone/>
            </a:pPr>
            <a:r>
              <a:rPr lang="en-US" dirty="0"/>
              <a:t>External margins</a:t>
            </a:r>
          </a:p>
          <a:p>
            <a:r>
              <a:rPr lang="en-US" dirty="0"/>
              <a:t>White space around the border of a spread. All layouts should have a consistent external margin and, while the top and side margins in the book are the same, the bottom margin is usually 2 to 4 picas taller.</a:t>
            </a:r>
          </a:p>
          <a:p>
            <a:r>
              <a:rPr lang="en-US" dirty="0"/>
              <a:t>Coverage does not typically extend into the external margin unless it is designed to bleed off the page for emphasis.</a:t>
            </a:r>
          </a:p>
          <a:p>
            <a:pPr marL="0" indent="0">
              <a:buNone/>
            </a:pPr>
            <a:r>
              <a:rPr lang="en-US" dirty="0"/>
              <a:t>Bleed</a:t>
            </a:r>
          </a:p>
          <a:p>
            <a:r>
              <a:rPr lang="en-US" dirty="0"/>
              <a:t>When an element on the spread extends off the grid and goes all the way to the edge of the page. This can be used for color, graphics, dominant photos, etc. Copy should not bleed.</a:t>
            </a:r>
          </a:p>
          <a:p>
            <a:pPr marL="0" indent="0">
              <a:buNone/>
            </a:pPr>
            <a:br>
              <a:rPr lang="en-US" dirty="0"/>
            </a:br>
            <a:endParaRPr lang="en-US" dirty="0"/>
          </a:p>
        </p:txBody>
      </p:sp>
    </p:spTree>
    <p:extLst>
      <p:ext uri="{BB962C8B-B14F-4D97-AF65-F5344CB8AC3E}">
        <p14:creationId xmlns:p14="http://schemas.microsoft.com/office/powerpoint/2010/main" val="201616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F0DE4E-99BF-BA47-9BF5-6E650D345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914400"/>
            <a:ext cx="6492240" cy="4195557"/>
          </a:xfrm>
          <a:prstGeom prst="rect">
            <a:avLst/>
          </a:prstGeom>
          <a:ln w="2540">
            <a:solidFill>
              <a:schemeClr val="tx1"/>
            </a:solidFill>
          </a:ln>
        </p:spPr>
      </p:pic>
      <p:sp>
        <p:nvSpPr>
          <p:cNvPr id="5" name="TextBox 4">
            <a:extLst>
              <a:ext uri="{FF2B5EF4-FFF2-40B4-BE49-F238E27FC236}">
                <a16:creationId xmlns:a16="http://schemas.microsoft.com/office/drawing/2014/main" id="{278A1BC1-FB97-E14D-9878-7F297298F678}"/>
              </a:ext>
            </a:extLst>
          </p:cNvPr>
          <p:cNvSpPr txBox="1"/>
          <p:nvPr/>
        </p:nvSpPr>
        <p:spPr>
          <a:xfrm>
            <a:off x="10215715" y="2798047"/>
            <a:ext cx="1592827" cy="1477328"/>
          </a:xfrm>
          <a:prstGeom prst="rect">
            <a:avLst/>
          </a:prstGeom>
          <a:noFill/>
        </p:spPr>
        <p:txBody>
          <a:bodyPr wrap="square" rtlCol="0">
            <a:spAutoFit/>
          </a:bodyPr>
          <a:lstStyle/>
          <a:p>
            <a:r>
              <a:rPr lang="en-US" b="1" dirty="0"/>
              <a:t>External margins</a:t>
            </a:r>
          </a:p>
          <a:p>
            <a:r>
              <a:rPr lang="en-US" dirty="0"/>
              <a:t>White space around the spread.</a:t>
            </a:r>
          </a:p>
        </p:txBody>
      </p:sp>
      <p:grpSp>
        <p:nvGrpSpPr>
          <p:cNvPr id="6" name="Group 5">
            <a:extLst>
              <a:ext uri="{FF2B5EF4-FFF2-40B4-BE49-F238E27FC236}">
                <a16:creationId xmlns:a16="http://schemas.microsoft.com/office/drawing/2014/main" id="{827A02F8-4D14-8740-BDD4-CC1A59DC66C5}"/>
              </a:ext>
            </a:extLst>
          </p:cNvPr>
          <p:cNvGrpSpPr/>
          <p:nvPr/>
        </p:nvGrpSpPr>
        <p:grpSpPr>
          <a:xfrm rot="10800000">
            <a:off x="9230834" y="1154243"/>
            <a:ext cx="878305" cy="3646361"/>
            <a:chOff x="2634916" y="1085847"/>
            <a:chExt cx="878305" cy="2684163"/>
          </a:xfrm>
        </p:grpSpPr>
        <p:cxnSp>
          <p:nvCxnSpPr>
            <p:cNvPr id="7" name="Straight Connector 6">
              <a:extLst>
                <a:ext uri="{FF2B5EF4-FFF2-40B4-BE49-F238E27FC236}">
                  <a16:creationId xmlns:a16="http://schemas.microsoft.com/office/drawing/2014/main" id="{5F87FDB8-D1B7-204D-A749-DB5AC9B89156}"/>
                </a:ext>
              </a:extLst>
            </p:cNvPr>
            <p:cNvCxnSpPr>
              <a:cxnSpLocks/>
            </p:cNvCxnSpPr>
            <p:nvPr/>
          </p:nvCxnSpPr>
          <p:spPr>
            <a:xfrm rot="10800000" flipV="1">
              <a:off x="3048000" y="1085847"/>
              <a:ext cx="0" cy="2684163"/>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2C94907-F3E2-134C-8482-3D4483CED30F}"/>
                </a:ext>
              </a:extLst>
            </p:cNvPr>
            <p:cNvCxnSpPr>
              <a:cxnSpLocks/>
            </p:cNvCxnSpPr>
            <p:nvPr/>
          </p:nvCxnSpPr>
          <p:spPr>
            <a:xfrm>
              <a:off x="3048000" y="1088564"/>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90A070F8-0BE7-3C4A-B5C5-D4AFF805D3FE}"/>
                </a:ext>
              </a:extLst>
            </p:cNvPr>
            <p:cNvCxnSpPr>
              <a:cxnSpLocks/>
            </p:cNvCxnSpPr>
            <p:nvPr/>
          </p:nvCxnSpPr>
          <p:spPr>
            <a:xfrm>
              <a:off x="3047999" y="3768094"/>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A3ECE241-B9B1-B04F-A194-D0B1A0E4F663}"/>
                </a:ext>
              </a:extLst>
            </p:cNvPr>
            <p:cNvCxnSpPr/>
            <p:nvPr/>
          </p:nvCxnSpPr>
          <p:spPr>
            <a:xfrm flipH="1">
              <a:off x="2634916" y="2428875"/>
              <a:ext cx="4130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2580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14E2E3-C342-AF45-B209-C581AF4D03B5}"/>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5" name="Content Placeholder 2">
            <a:extLst>
              <a:ext uri="{FF2B5EF4-FFF2-40B4-BE49-F238E27FC236}">
                <a16:creationId xmlns:a16="http://schemas.microsoft.com/office/drawing/2014/main" id="{44836E95-6664-F54B-B062-2B4CDD85E344}"/>
              </a:ext>
            </a:extLst>
          </p:cNvPr>
          <p:cNvSpPr>
            <a:spLocks noGrp="1"/>
          </p:cNvSpPr>
          <p:nvPr>
            <p:ph idx="1"/>
          </p:nvPr>
        </p:nvSpPr>
        <p:spPr>
          <a:xfrm>
            <a:off x="838200" y="1825625"/>
            <a:ext cx="10515600" cy="4351338"/>
          </a:xfrm>
        </p:spPr>
        <p:txBody>
          <a:bodyPr>
            <a:normAutofit/>
          </a:bodyPr>
          <a:lstStyle/>
          <a:p>
            <a:pPr marL="0" indent="0">
              <a:buNone/>
            </a:pPr>
            <a:r>
              <a:rPr lang="en-US" dirty="0"/>
              <a:t>Understanding the design principles will help you make calculated decisions. There should be a reason for every decision made. </a:t>
            </a:r>
          </a:p>
          <a:p>
            <a:r>
              <a:rPr lang="en-US" dirty="0"/>
              <a:t>Simply decorating with graphics is not a function of design. If used at all, graphics should work together to connect, divide, direct or emphasize elements without overpowering them.</a:t>
            </a:r>
          </a:p>
          <a:p>
            <a:r>
              <a:rPr lang="en-US" dirty="0"/>
              <a:t>Good design pulls readers into a spread and connects a book to the year through its theme and voice.</a:t>
            </a:r>
          </a:p>
          <a:p>
            <a:pPr marL="0" indent="0">
              <a:buNone/>
            </a:pPr>
            <a:endParaRPr lang="en-US" dirty="0"/>
          </a:p>
        </p:txBody>
      </p:sp>
    </p:spTree>
    <p:extLst>
      <p:ext uri="{BB962C8B-B14F-4D97-AF65-F5344CB8AC3E}">
        <p14:creationId xmlns:p14="http://schemas.microsoft.com/office/powerpoint/2010/main" val="41519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5A574B-A741-C848-8D8B-4014AB0AEB7A}"/>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5" name="Content Placeholder 2">
            <a:extLst>
              <a:ext uri="{FF2B5EF4-FFF2-40B4-BE49-F238E27FC236}">
                <a16:creationId xmlns:a16="http://schemas.microsoft.com/office/drawing/2014/main" id="{DF9B7EBD-5024-2841-9EFE-A8BACE3A17AB}"/>
              </a:ext>
            </a:extLst>
          </p:cNvPr>
          <p:cNvSpPr>
            <a:spLocks noGrp="1"/>
          </p:cNvSpPr>
          <p:nvPr>
            <p:ph idx="1"/>
          </p:nvPr>
        </p:nvSpPr>
        <p:spPr>
          <a:xfrm>
            <a:off x="838200" y="1825625"/>
            <a:ext cx="10515600" cy="4351338"/>
          </a:xfrm>
        </p:spPr>
        <p:txBody>
          <a:bodyPr>
            <a:normAutofit/>
          </a:bodyPr>
          <a:lstStyle/>
          <a:p>
            <a:pPr marL="0" indent="0">
              <a:buNone/>
            </a:pPr>
            <a:r>
              <a:rPr lang="en-US" dirty="0"/>
              <a:t>Voice</a:t>
            </a:r>
          </a:p>
          <a:p>
            <a:r>
              <a:rPr lang="en-US" dirty="0"/>
              <a:t>You must decide on what you want the overall feel or personality of the book to be, known as the voice. </a:t>
            </a:r>
          </a:p>
          <a:p>
            <a:r>
              <a:rPr lang="en-US" dirty="0"/>
              <a:t>The voice will affect every design decision you make for the book, such as fonts, colors, graphics, etc.</a:t>
            </a:r>
          </a:p>
          <a:p>
            <a:r>
              <a:rPr lang="en-US" dirty="0"/>
              <a:t>This does not mean everything will look the same, use variations so readers don’t get bored. </a:t>
            </a:r>
          </a:p>
          <a:p>
            <a:r>
              <a:rPr lang="en-US" dirty="0"/>
              <a:t>But don’t get crazy. Variety is good, but limit the look so it stays as one visual voice.</a:t>
            </a:r>
          </a:p>
          <a:p>
            <a:pPr marL="0" indent="0">
              <a:buNone/>
            </a:pPr>
            <a:endParaRPr lang="en-US" dirty="0"/>
          </a:p>
        </p:txBody>
      </p:sp>
    </p:spTree>
    <p:extLst>
      <p:ext uri="{BB962C8B-B14F-4D97-AF65-F5344CB8AC3E}">
        <p14:creationId xmlns:p14="http://schemas.microsoft.com/office/powerpoint/2010/main" val="273583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9E4B4C-6B3A-AF4A-8381-E115095CC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29" y="97714"/>
            <a:ext cx="8641171" cy="5769686"/>
          </a:xfrm>
          <a:prstGeom prst="rect">
            <a:avLst/>
          </a:prstGeom>
        </p:spPr>
      </p:pic>
      <p:sp>
        <p:nvSpPr>
          <p:cNvPr id="5" name="Rectangle 4">
            <a:extLst>
              <a:ext uri="{FF2B5EF4-FFF2-40B4-BE49-F238E27FC236}">
                <a16:creationId xmlns:a16="http://schemas.microsoft.com/office/drawing/2014/main" id="{0DA3B359-E687-3A49-A71E-F759533D1A1E}"/>
              </a:ext>
            </a:extLst>
          </p:cNvPr>
          <p:cNvSpPr/>
          <p:nvPr/>
        </p:nvSpPr>
        <p:spPr>
          <a:xfrm>
            <a:off x="8763000" y="5621179"/>
            <a:ext cx="1935145" cy="246221"/>
          </a:xfrm>
          <a:prstGeom prst="rect">
            <a:avLst/>
          </a:prstGeom>
        </p:spPr>
        <p:txBody>
          <a:bodyPr wrap="none">
            <a:spAutoFit/>
          </a:bodyPr>
          <a:lstStyle/>
          <a:p>
            <a:r>
              <a:rPr lang="en-US" sz="1000" dirty="0"/>
              <a:t>Troy High School / Troy, Michigan</a:t>
            </a:r>
          </a:p>
        </p:txBody>
      </p:sp>
    </p:spTree>
    <p:extLst>
      <p:ext uri="{BB962C8B-B14F-4D97-AF65-F5344CB8AC3E}">
        <p14:creationId xmlns:p14="http://schemas.microsoft.com/office/powerpoint/2010/main" val="1615586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B8F50B-45BE-414C-9B7D-A84BDE243F34}"/>
              </a:ext>
            </a:extLst>
          </p:cNvPr>
          <p:cNvSpPr>
            <a:spLocks noGrp="1"/>
          </p:cNvSpPr>
          <p:nvPr>
            <p:ph type="title"/>
          </p:nvPr>
        </p:nvSpPr>
        <p:spPr>
          <a:xfrm>
            <a:off x="838200" y="365125"/>
            <a:ext cx="10515600" cy="1325563"/>
          </a:xfrm>
        </p:spPr>
        <p:txBody>
          <a:bodyPr/>
          <a:lstStyle/>
          <a:p>
            <a:r>
              <a:rPr lang="en-US" dirty="0"/>
              <a:t>Understanding hierarchy</a:t>
            </a:r>
          </a:p>
        </p:txBody>
      </p:sp>
      <p:sp>
        <p:nvSpPr>
          <p:cNvPr id="8" name="Content Placeholder 6">
            <a:extLst>
              <a:ext uri="{FF2B5EF4-FFF2-40B4-BE49-F238E27FC236}">
                <a16:creationId xmlns:a16="http://schemas.microsoft.com/office/drawing/2014/main" id="{21A32306-45FC-1A49-9BB2-47BBE266552C}"/>
              </a:ext>
            </a:extLst>
          </p:cNvPr>
          <p:cNvSpPr>
            <a:spLocks noGrp="1"/>
          </p:cNvSpPr>
          <p:nvPr>
            <p:ph idx="1"/>
          </p:nvPr>
        </p:nvSpPr>
        <p:spPr>
          <a:xfrm>
            <a:off x="838200" y="1825625"/>
            <a:ext cx="10515600" cy="4351338"/>
          </a:xfrm>
        </p:spPr>
        <p:txBody>
          <a:bodyPr>
            <a:normAutofit/>
          </a:bodyPr>
          <a:lstStyle/>
          <a:p>
            <a:r>
              <a:rPr lang="en-US" dirty="0"/>
              <a:t>The largest, dominant photo should be the most important </a:t>
            </a:r>
            <a:br>
              <a:rPr lang="en-US" dirty="0"/>
            </a:br>
            <a:r>
              <a:rPr lang="en-US" dirty="0"/>
              <a:t>and best quality. </a:t>
            </a:r>
          </a:p>
          <a:p>
            <a:r>
              <a:rPr lang="en-US" dirty="0"/>
              <a:t>As we make other photos and design elements smaller, we are assigning importance to those items. </a:t>
            </a:r>
          </a:p>
          <a:p>
            <a:r>
              <a:rPr lang="en-US" dirty="0"/>
              <a:t>The smallest items should be the least important. </a:t>
            </a:r>
          </a:p>
          <a:p>
            <a:r>
              <a:rPr lang="en-US" dirty="0"/>
              <a:t>A variety of photo sizes keeps the eye moving across the spread. </a:t>
            </a:r>
          </a:p>
          <a:p>
            <a:endParaRPr lang="en-US" dirty="0"/>
          </a:p>
        </p:txBody>
      </p:sp>
    </p:spTree>
    <p:extLst>
      <p:ext uri="{BB962C8B-B14F-4D97-AF65-F5344CB8AC3E}">
        <p14:creationId xmlns:p14="http://schemas.microsoft.com/office/powerpoint/2010/main" val="241881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B4B59-8307-E345-B1FA-3AC86A178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19465" cy="5697227"/>
          </a:xfrm>
          <a:prstGeom prst="rect">
            <a:avLst/>
          </a:prstGeom>
        </p:spPr>
      </p:pic>
      <p:sp>
        <p:nvSpPr>
          <p:cNvPr id="5" name="Rectangle 4">
            <a:extLst>
              <a:ext uri="{FF2B5EF4-FFF2-40B4-BE49-F238E27FC236}">
                <a16:creationId xmlns:a16="http://schemas.microsoft.com/office/drawing/2014/main" id="{20593B4C-8D92-5F4B-B90E-42A6E4E24D6A}"/>
              </a:ext>
            </a:extLst>
          </p:cNvPr>
          <p:cNvSpPr/>
          <p:nvPr/>
        </p:nvSpPr>
        <p:spPr>
          <a:xfrm>
            <a:off x="8763000" y="5621179"/>
            <a:ext cx="1935145" cy="246221"/>
          </a:xfrm>
          <a:prstGeom prst="rect">
            <a:avLst/>
          </a:prstGeom>
        </p:spPr>
        <p:txBody>
          <a:bodyPr wrap="none">
            <a:spAutoFit/>
          </a:bodyPr>
          <a:lstStyle/>
          <a:p>
            <a:r>
              <a:rPr lang="en-US" sz="1000" dirty="0"/>
              <a:t>Troy High School / Troy, Michigan</a:t>
            </a:r>
          </a:p>
        </p:txBody>
      </p:sp>
    </p:spTree>
    <p:extLst>
      <p:ext uri="{BB962C8B-B14F-4D97-AF65-F5344CB8AC3E}">
        <p14:creationId xmlns:p14="http://schemas.microsoft.com/office/powerpoint/2010/main" val="4192131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D8406F-4455-664F-9561-DF4846E81F14}"/>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7" name="Content Placeholder 2">
            <a:extLst>
              <a:ext uri="{FF2B5EF4-FFF2-40B4-BE49-F238E27FC236}">
                <a16:creationId xmlns:a16="http://schemas.microsoft.com/office/drawing/2014/main" id="{F03EAF9B-7C9F-464D-8D6C-17A3AC2600A6}"/>
              </a:ext>
            </a:extLst>
          </p:cNvPr>
          <p:cNvSpPr>
            <a:spLocks noGrp="1"/>
          </p:cNvSpPr>
          <p:nvPr>
            <p:ph idx="1"/>
          </p:nvPr>
        </p:nvSpPr>
        <p:spPr>
          <a:xfrm>
            <a:off x="838200" y="1825625"/>
            <a:ext cx="10515600" cy="4351338"/>
          </a:xfrm>
        </p:spPr>
        <p:txBody>
          <a:bodyPr>
            <a:normAutofit/>
          </a:bodyPr>
          <a:lstStyle/>
          <a:p>
            <a:pPr marL="0" indent="0">
              <a:buNone/>
            </a:pPr>
            <a:r>
              <a:rPr lang="en-US" dirty="0"/>
              <a:t>Proximity/packaging</a:t>
            </a:r>
          </a:p>
          <a:p>
            <a:r>
              <a:rPr lang="en-US" dirty="0"/>
              <a:t>Group related items together.</a:t>
            </a:r>
          </a:p>
          <a:p>
            <a:r>
              <a:rPr lang="en-US" dirty="0"/>
              <a:t>If an item is close in proximity to another, it is expected they should be viewed as a whole package.</a:t>
            </a:r>
          </a:p>
          <a:p>
            <a:r>
              <a:rPr lang="en-US" dirty="0"/>
              <a:t>Creating one visual unit of related items helps organize your spread and reduces unclear clutter. </a:t>
            </a:r>
          </a:p>
          <a:p>
            <a:pPr marL="0" indent="0">
              <a:buNone/>
            </a:pPr>
            <a:endParaRPr lang="en-US" dirty="0"/>
          </a:p>
        </p:txBody>
      </p:sp>
    </p:spTree>
    <p:extLst>
      <p:ext uri="{BB962C8B-B14F-4D97-AF65-F5344CB8AC3E}">
        <p14:creationId xmlns:p14="http://schemas.microsoft.com/office/powerpoint/2010/main" val="20705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3DB8EA-80C0-3645-AFC9-0B9D47B0C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787220" cy="5695153"/>
          </a:xfrm>
          <a:prstGeom prst="rect">
            <a:avLst/>
          </a:prstGeom>
          <a:ln w="2540">
            <a:solidFill>
              <a:schemeClr val="tx1"/>
            </a:solidFill>
          </a:ln>
        </p:spPr>
      </p:pic>
      <p:sp>
        <p:nvSpPr>
          <p:cNvPr id="5" name="Rectangle 4">
            <a:extLst>
              <a:ext uri="{FF2B5EF4-FFF2-40B4-BE49-F238E27FC236}">
                <a16:creationId xmlns:a16="http://schemas.microsoft.com/office/drawing/2014/main" id="{BD3D2E27-1E59-EE4F-9BF4-DE597571C243}"/>
              </a:ext>
            </a:extLst>
          </p:cNvPr>
          <p:cNvSpPr/>
          <p:nvPr/>
        </p:nvSpPr>
        <p:spPr>
          <a:xfrm>
            <a:off x="9067800" y="5621179"/>
            <a:ext cx="1906291" cy="246221"/>
          </a:xfrm>
          <a:prstGeom prst="rect">
            <a:avLst/>
          </a:prstGeom>
        </p:spPr>
        <p:txBody>
          <a:bodyPr wrap="none">
            <a:spAutoFit/>
          </a:bodyPr>
          <a:lstStyle/>
          <a:p>
            <a:r>
              <a:rPr lang="en-US" sz="1000" dirty="0"/>
              <a:t>Arvada High School / Arvada, CO </a:t>
            </a:r>
          </a:p>
        </p:txBody>
      </p:sp>
    </p:spTree>
    <p:extLst>
      <p:ext uri="{BB962C8B-B14F-4D97-AF65-F5344CB8AC3E}">
        <p14:creationId xmlns:p14="http://schemas.microsoft.com/office/powerpoint/2010/main" val="107103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1434D4-7DDB-DB4A-A9B0-14D17F4BE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759560" cy="5695870"/>
          </a:xfrm>
          <a:prstGeom prst="rect">
            <a:avLst/>
          </a:prstGeom>
          <a:ln w="2540">
            <a:solidFill>
              <a:schemeClr val="tx1"/>
            </a:solidFill>
          </a:ln>
        </p:spPr>
      </p:pic>
      <p:sp>
        <p:nvSpPr>
          <p:cNvPr id="5" name="Rectangle 4">
            <a:extLst>
              <a:ext uri="{FF2B5EF4-FFF2-40B4-BE49-F238E27FC236}">
                <a16:creationId xmlns:a16="http://schemas.microsoft.com/office/drawing/2014/main" id="{C704C71F-1B38-C54B-B068-623EE7D9FAEC}"/>
              </a:ext>
            </a:extLst>
          </p:cNvPr>
          <p:cNvSpPr/>
          <p:nvPr/>
        </p:nvSpPr>
        <p:spPr>
          <a:xfrm>
            <a:off x="9067800" y="5621179"/>
            <a:ext cx="1877437" cy="246221"/>
          </a:xfrm>
          <a:prstGeom prst="rect">
            <a:avLst/>
          </a:prstGeom>
        </p:spPr>
        <p:txBody>
          <a:bodyPr wrap="none">
            <a:spAutoFit/>
          </a:bodyPr>
          <a:lstStyle/>
          <a:p>
            <a:r>
              <a:rPr lang="en-US" sz="1000" dirty="0"/>
              <a:t>Arvada High School / Arvada, CO</a:t>
            </a:r>
          </a:p>
        </p:txBody>
      </p:sp>
    </p:spTree>
    <p:extLst>
      <p:ext uri="{BB962C8B-B14F-4D97-AF65-F5344CB8AC3E}">
        <p14:creationId xmlns:p14="http://schemas.microsoft.com/office/powerpoint/2010/main" val="3181807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C975DF-5D3D-7944-B533-F9491666B480}"/>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5" name="Content Placeholder 2">
            <a:extLst>
              <a:ext uri="{FF2B5EF4-FFF2-40B4-BE49-F238E27FC236}">
                <a16:creationId xmlns:a16="http://schemas.microsoft.com/office/drawing/2014/main" id="{6971EB12-8E9F-EB46-ACFC-A69730D14CF8}"/>
              </a:ext>
            </a:extLst>
          </p:cNvPr>
          <p:cNvSpPr>
            <a:spLocks noGrp="1"/>
          </p:cNvSpPr>
          <p:nvPr>
            <p:ph idx="1"/>
          </p:nvPr>
        </p:nvSpPr>
        <p:spPr>
          <a:xfrm>
            <a:off x="838200" y="1825625"/>
            <a:ext cx="10515600" cy="4351338"/>
          </a:xfrm>
        </p:spPr>
        <p:txBody>
          <a:bodyPr>
            <a:normAutofit/>
          </a:bodyPr>
          <a:lstStyle/>
          <a:p>
            <a:pPr marL="0" indent="0">
              <a:buNone/>
            </a:pPr>
            <a:r>
              <a:rPr lang="en-US" dirty="0"/>
              <a:t>Readability/navigation</a:t>
            </a:r>
          </a:p>
          <a:p>
            <a:r>
              <a:rPr lang="en-US" dirty="0"/>
              <a:t>Design choices should make content easy to read and follow. </a:t>
            </a:r>
          </a:p>
          <a:p>
            <a:r>
              <a:rPr lang="en-US" dirty="0"/>
              <a:t>When making font selections and placing graphics, always take readability into consideration.</a:t>
            </a:r>
          </a:p>
          <a:p>
            <a:r>
              <a:rPr lang="en-US" dirty="0"/>
              <a:t>Readers should know immediately what you’re trying to communicate. This is achieved by having dominant elements of importance, like you learned with levels of coverage. Any design choices should only help advance that hierarchy, not clutter a page </a:t>
            </a:r>
            <a:br>
              <a:rPr lang="en-US" dirty="0"/>
            </a:br>
            <a:r>
              <a:rPr lang="en-US" dirty="0"/>
              <a:t>or make it hard to follow. </a:t>
            </a:r>
          </a:p>
          <a:p>
            <a:pPr marL="0" indent="0">
              <a:buNone/>
            </a:pPr>
            <a:endParaRPr lang="en-US" dirty="0"/>
          </a:p>
        </p:txBody>
      </p:sp>
    </p:spTree>
    <p:extLst>
      <p:ext uri="{BB962C8B-B14F-4D97-AF65-F5344CB8AC3E}">
        <p14:creationId xmlns:p14="http://schemas.microsoft.com/office/powerpoint/2010/main" val="143495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0B3762-0F5A-8C46-9D80-45451665B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788326" cy="5695870"/>
          </a:xfrm>
          <a:prstGeom prst="rect">
            <a:avLst/>
          </a:prstGeom>
          <a:ln w="2540">
            <a:solidFill>
              <a:schemeClr val="tx1"/>
            </a:solidFill>
          </a:ln>
        </p:spPr>
      </p:pic>
      <p:sp>
        <p:nvSpPr>
          <p:cNvPr id="7" name="Rectangle 6">
            <a:extLst>
              <a:ext uri="{FF2B5EF4-FFF2-40B4-BE49-F238E27FC236}">
                <a16:creationId xmlns:a16="http://schemas.microsoft.com/office/drawing/2014/main" id="{37EADB14-397C-DB4D-BE56-9A35FB8AC0EE}"/>
              </a:ext>
            </a:extLst>
          </p:cNvPr>
          <p:cNvSpPr/>
          <p:nvPr/>
        </p:nvSpPr>
        <p:spPr>
          <a:xfrm>
            <a:off x="9067800" y="5621179"/>
            <a:ext cx="2045753" cy="246221"/>
          </a:xfrm>
          <a:prstGeom prst="rect">
            <a:avLst/>
          </a:prstGeom>
        </p:spPr>
        <p:txBody>
          <a:bodyPr wrap="none">
            <a:spAutoFit/>
          </a:bodyPr>
          <a:lstStyle/>
          <a:p>
            <a:r>
              <a:rPr lang="en-US" sz="1000" dirty="0"/>
              <a:t>Florida Christian School / Miami, FL </a:t>
            </a:r>
          </a:p>
        </p:txBody>
      </p:sp>
    </p:spTree>
    <p:extLst>
      <p:ext uri="{BB962C8B-B14F-4D97-AF65-F5344CB8AC3E}">
        <p14:creationId xmlns:p14="http://schemas.microsoft.com/office/powerpoint/2010/main" val="1847851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B28F8C-F63A-8447-B2C7-2FC310597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788326" cy="5695870"/>
          </a:xfrm>
          <a:prstGeom prst="rect">
            <a:avLst/>
          </a:prstGeom>
          <a:ln w="2540">
            <a:solidFill>
              <a:schemeClr val="tx1"/>
            </a:solidFill>
          </a:ln>
        </p:spPr>
      </p:pic>
      <p:sp>
        <p:nvSpPr>
          <p:cNvPr id="5" name="Rectangle 4">
            <a:extLst>
              <a:ext uri="{FF2B5EF4-FFF2-40B4-BE49-F238E27FC236}">
                <a16:creationId xmlns:a16="http://schemas.microsoft.com/office/drawing/2014/main" id="{CD2DFF4A-1E3D-D849-A57D-3691CE72B42D}"/>
              </a:ext>
            </a:extLst>
          </p:cNvPr>
          <p:cNvSpPr/>
          <p:nvPr/>
        </p:nvSpPr>
        <p:spPr>
          <a:xfrm>
            <a:off x="9067800" y="5621179"/>
            <a:ext cx="2045753" cy="246221"/>
          </a:xfrm>
          <a:prstGeom prst="rect">
            <a:avLst/>
          </a:prstGeom>
        </p:spPr>
        <p:txBody>
          <a:bodyPr wrap="none">
            <a:spAutoFit/>
          </a:bodyPr>
          <a:lstStyle/>
          <a:p>
            <a:r>
              <a:rPr lang="en-US" sz="1000" dirty="0"/>
              <a:t>Florida Christian School / Miami, FL </a:t>
            </a:r>
          </a:p>
        </p:txBody>
      </p:sp>
    </p:spTree>
    <p:extLst>
      <p:ext uri="{BB962C8B-B14F-4D97-AF65-F5344CB8AC3E}">
        <p14:creationId xmlns:p14="http://schemas.microsoft.com/office/powerpoint/2010/main" val="2913302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47D6F6-3B81-114D-B128-43ADF986037F}"/>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5" name="Content Placeholder 2">
            <a:extLst>
              <a:ext uri="{FF2B5EF4-FFF2-40B4-BE49-F238E27FC236}">
                <a16:creationId xmlns:a16="http://schemas.microsoft.com/office/drawing/2014/main" id="{8F0866FB-8DEC-E045-9EA1-D31F2E5B3477}"/>
              </a:ext>
            </a:extLst>
          </p:cNvPr>
          <p:cNvSpPr>
            <a:spLocks noGrp="1"/>
          </p:cNvSpPr>
          <p:nvPr>
            <p:ph idx="1"/>
          </p:nvPr>
        </p:nvSpPr>
        <p:spPr>
          <a:xfrm>
            <a:off x="838200" y="1825625"/>
            <a:ext cx="10515600" cy="4351338"/>
          </a:xfrm>
        </p:spPr>
        <p:txBody>
          <a:bodyPr>
            <a:normAutofit/>
          </a:bodyPr>
          <a:lstStyle/>
          <a:p>
            <a:pPr marL="0" indent="0">
              <a:buNone/>
            </a:pPr>
            <a:r>
              <a:rPr lang="en-US" dirty="0"/>
              <a:t>Repetition</a:t>
            </a:r>
          </a:p>
          <a:p>
            <a:r>
              <a:rPr lang="en-US" dirty="0"/>
              <a:t>Repeat visual elements throughout your publication.</a:t>
            </a:r>
          </a:p>
          <a:p>
            <a:r>
              <a:rPr lang="en-US" dirty="0"/>
              <a:t>Elements do not have to be the exact same on pages to achieve this. Designers create visual variety with a mix of consistent components.</a:t>
            </a:r>
          </a:p>
          <a:p>
            <a:r>
              <a:rPr lang="en-US" dirty="0"/>
              <a:t>Create links between elements with consistent use of type, white space and graphics.</a:t>
            </a:r>
          </a:p>
          <a:p>
            <a:r>
              <a:rPr lang="en-US" dirty="0"/>
              <a:t>Repeating elements develops an organization and unity throughout.</a:t>
            </a:r>
          </a:p>
          <a:p>
            <a:endParaRPr lang="en-US" dirty="0"/>
          </a:p>
          <a:p>
            <a:pPr marL="0" indent="0">
              <a:buNone/>
            </a:pPr>
            <a:endParaRPr lang="en-US" dirty="0"/>
          </a:p>
        </p:txBody>
      </p:sp>
    </p:spTree>
    <p:extLst>
      <p:ext uri="{BB962C8B-B14F-4D97-AF65-F5344CB8AC3E}">
        <p14:creationId xmlns:p14="http://schemas.microsoft.com/office/powerpoint/2010/main" val="298476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01DC3C-5F84-284D-9083-301FC6F32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10920" cy="5695870"/>
          </a:xfrm>
          <a:prstGeom prst="rect">
            <a:avLst/>
          </a:prstGeom>
          <a:ln w="2540">
            <a:solidFill>
              <a:schemeClr val="tx1"/>
            </a:solidFill>
          </a:ln>
        </p:spPr>
      </p:pic>
      <p:sp>
        <p:nvSpPr>
          <p:cNvPr id="5" name="Rectangle 4">
            <a:extLst>
              <a:ext uri="{FF2B5EF4-FFF2-40B4-BE49-F238E27FC236}">
                <a16:creationId xmlns:a16="http://schemas.microsoft.com/office/drawing/2014/main" id="{C3D49AAB-208E-6445-9A62-8D8FBDF3C214}"/>
              </a:ext>
            </a:extLst>
          </p:cNvPr>
          <p:cNvSpPr/>
          <p:nvPr/>
        </p:nvSpPr>
        <p:spPr>
          <a:xfrm>
            <a:off x="9067800" y="5602049"/>
            <a:ext cx="2369559" cy="246221"/>
          </a:xfrm>
          <a:prstGeom prst="rect">
            <a:avLst/>
          </a:prstGeom>
        </p:spPr>
        <p:txBody>
          <a:bodyPr wrap="none">
            <a:spAutoFit/>
          </a:bodyPr>
          <a:lstStyle/>
          <a:p>
            <a:r>
              <a:rPr lang="en-US" sz="1000" dirty="0"/>
              <a:t>Temple City High School / Temple City, CA</a:t>
            </a:r>
          </a:p>
        </p:txBody>
      </p:sp>
    </p:spTree>
    <p:extLst>
      <p:ext uri="{BB962C8B-B14F-4D97-AF65-F5344CB8AC3E}">
        <p14:creationId xmlns:p14="http://schemas.microsoft.com/office/powerpoint/2010/main" val="536310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88C0EE-F45A-E948-9826-C1A13ACA4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04434" cy="5695870"/>
          </a:xfrm>
          <a:prstGeom prst="rect">
            <a:avLst/>
          </a:prstGeom>
          <a:ln w="2540">
            <a:solidFill>
              <a:schemeClr val="tx1"/>
            </a:solidFill>
          </a:ln>
        </p:spPr>
      </p:pic>
      <p:sp>
        <p:nvSpPr>
          <p:cNvPr id="5" name="Rectangle 4">
            <a:extLst>
              <a:ext uri="{FF2B5EF4-FFF2-40B4-BE49-F238E27FC236}">
                <a16:creationId xmlns:a16="http://schemas.microsoft.com/office/drawing/2014/main" id="{723AB20B-613F-AE4A-B808-71C1B4C9D49C}"/>
              </a:ext>
            </a:extLst>
          </p:cNvPr>
          <p:cNvSpPr/>
          <p:nvPr/>
        </p:nvSpPr>
        <p:spPr>
          <a:xfrm>
            <a:off x="9067800" y="5602049"/>
            <a:ext cx="2369559" cy="246221"/>
          </a:xfrm>
          <a:prstGeom prst="rect">
            <a:avLst/>
          </a:prstGeom>
        </p:spPr>
        <p:txBody>
          <a:bodyPr wrap="none">
            <a:spAutoFit/>
          </a:bodyPr>
          <a:lstStyle/>
          <a:p>
            <a:r>
              <a:rPr lang="en-US" sz="1000" dirty="0"/>
              <a:t>Temple City High School / Temple City, CA</a:t>
            </a:r>
          </a:p>
        </p:txBody>
      </p:sp>
    </p:spTree>
    <p:extLst>
      <p:ext uri="{BB962C8B-B14F-4D97-AF65-F5344CB8AC3E}">
        <p14:creationId xmlns:p14="http://schemas.microsoft.com/office/powerpoint/2010/main" val="1044246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594168BA-6B2E-9642-8757-89A982BB8A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13" r="7464" b="10671"/>
          <a:stretch/>
        </p:blipFill>
        <p:spPr>
          <a:xfrm>
            <a:off x="2857499" y="833557"/>
            <a:ext cx="6496051" cy="4275693"/>
          </a:xfrm>
          <a:ln>
            <a:solidFill>
              <a:schemeClr val="tx1"/>
            </a:solidFill>
          </a:ln>
        </p:spPr>
      </p:pic>
      <p:cxnSp>
        <p:nvCxnSpPr>
          <p:cNvPr id="5" name="Straight Connector 4">
            <a:extLst>
              <a:ext uri="{FF2B5EF4-FFF2-40B4-BE49-F238E27FC236}">
                <a16:creationId xmlns:a16="http://schemas.microsoft.com/office/drawing/2014/main" id="{30ACD8C4-8022-5148-A73F-81EA650FA8DC}"/>
              </a:ext>
            </a:extLst>
          </p:cNvPr>
          <p:cNvCxnSpPr>
            <a:cxnSpLocks/>
          </p:cNvCxnSpPr>
          <p:nvPr/>
        </p:nvCxnSpPr>
        <p:spPr>
          <a:xfrm>
            <a:off x="3048000" y="1046039"/>
            <a:ext cx="0" cy="268605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E23A6306-3A93-884E-8FBD-DAB72E61BFBB}"/>
              </a:ext>
            </a:extLst>
          </p:cNvPr>
          <p:cNvCxnSpPr>
            <a:cxnSpLocks/>
          </p:cNvCxnSpPr>
          <p:nvPr/>
        </p:nvCxnSpPr>
        <p:spPr>
          <a:xfrm>
            <a:off x="3048000" y="1048753"/>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1675AEA-2E60-8C46-8AD5-F5B49A1143F8}"/>
              </a:ext>
            </a:extLst>
          </p:cNvPr>
          <p:cNvCxnSpPr>
            <a:cxnSpLocks/>
          </p:cNvCxnSpPr>
          <p:nvPr/>
        </p:nvCxnSpPr>
        <p:spPr>
          <a:xfrm>
            <a:off x="3047999" y="3733800"/>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39351C8A-3092-2F4E-8A61-BFCE7DE3C984}"/>
              </a:ext>
            </a:extLst>
          </p:cNvPr>
          <p:cNvCxnSpPr/>
          <p:nvPr/>
        </p:nvCxnSpPr>
        <p:spPr>
          <a:xfrm flipH="1">
            <a:off x="2634916" y="2389064"/>
            <a:ext cx="4130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35EB8263-E9A0-5943-85E5-7F8664B53F16}"/>
              </a:ext>
            </a:extLst>
          </p:cNvPr>
          <p:cNvSpPr txBox="1"/>
          <p:nvPr/>
        </p:nvSpPr>
        <p:spPr>
          <a:xfrm>
            <a:off x="1338943" y="1081840"/>
            <a:ext cx="1295973" cy="3416320"/>
          </a:xfrm>
          <a:prstGeom prst="rect">
            <a:avLst/>
          </a:prstGeom>
          <a:noFill/>
        </p:spPr>
        <p:txBody>
          <a:bodyPr wrap="square" rtlCol="0">
            <a:spAutoFit/>
          </a:bodyPr>
          <a:lstStyle/>
          <a:p>
            <a:pPr algn="r"/>
            <a:r>
              <a:rPr lang="en-US" b="1" dirty="0"/>
              <a:t>Secondary coverage mod</a:t>
            </a:r>
          </a:p>
          <a:p>
            <a:pPr algn="r"/>
            <a:r>
              <a:rPr lang="en-US" dirty="0"/>
              <a:t>Second level of coverage. Smaller in text and photo size than a level-one mod.</a:t>
            </a:r>
          </a:p>
        </p:txBody>
      </p:sp>
      <p:cxnSp>
        <p:nvCxnSpPr>
          <p:cNvPr id="10" name="Straight Connector 9">
            <a:extLst>
              <a:ext uri="{FF2B5EF4-FFF2-40B4-BE49-F238E27FC236}">
                <a16:creationId xmlns:a16="http://schemas.microsoft.com/office/drawing/2014/main" id="{3A0F159B-EBC6-FE45-88D2-B90FEF4D925F}"/>
              </a:ext>
            </a:extLst>
          </p:cNvPr>
          <p:cNvCxnSpPr>
            <a:cxnSpLocks/>
          </p:cNvCxnSpPr>
          <p:nvPr/>
        </p:nvCxnSpPr>
        <p:spPr>
          <a:xfrm>
            <a:off x="8799616" y="4940136"/>
            <a:ext cx="41563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53482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F03AE2-BE52-274B-A2A8-FEAD4E032622}"/>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5" name="Content Placeholder 2">
            <a:extLst>
              <a:ext uri="{FF2B5EF4-FFF2-40B4-BE49-F238E27FC236}">
                <a16:creationId xmlns:a16="http://schemas.microsoft.com/office/drawing/2014/main" id="{9A8D79F8-7CA9-2347-A752-7A95217B2BC8}"/>
              </a:ext>
            </a:extLst>
          </p:cNvPr>
          <p:cNvSpPr>
            <a:spLocks noGrp="1"/>
          </p:cNvSpPr>
          <p:nvPr>
            <p:ph idx="1"/>
          </p:nvPr>
        </p:nvSpPr>
        <p:spPr>
          <a:xfrm>
            <a:off x="838200" y="1825625"/>
            <a:ext cx="10515600" cy="4351338"/>
          </a:xfrm>
        </p:spPr>
        <p:txBody>
          <a:bodyPr>
            <a:normAutofit/>
          </a:bodyPr>
          <a:lstStyle/>
          <a:p>
            <a:pPr marL="0" indent="0">
              <a:buNone/>
            </a:pPr>
            <a:r>
              <a:rPr lang="en-US" dirty="0"/>
              <a:t>Alignment</a:t>
            </a:r>
          </a:p>
          <a:p>
            <a:r>
              <a:rPr lang="en-US" dirty="0"/>
              <a:t>Nothing is placed arbitrarily. </a:t>
            </a:r>
          </a:p>
          <a:p>
            <a:r>
              <a:rPr lang="en-US" dirty="0"/>
              <a:t>Aligning elements to something else on a spread provides a visual connection, and helps the reader navigate the spread.</a:t>
            </a:r>
          </a:p>
          <a:p>
            <a:pPr marL="0" indent="0">
              <a:buNone/>
            </a:pPr>
            <a:endParaRPr lang="en-US" dirty="0"/>
          </a:p>
        </p:txBody>
      </p:sp>
    </p:spTree>
    <p:extLst>
      <p:ext uri="{BB962C8B-B14F-4D97-AF65-F5344CB8AC3E}">
        <p14:creationId xmlns:p14="http://schemas.microsoft.com/office/powerpoint/2010/main" val="284323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8E8909-0385-1442-B224-234498B3F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63629" cy="5695870"/>
          </a:xfrm>
          <a:prstGeom prst="rect">
            <a:avLst/>
          </a:prstGeom>
          <a:ln w="2540">
            <a:solidFill>
              <a:schemeClr val="tx1"/>
            </a:solidFill>
          </a:ln>
        </p:spPr>
      </p:pic>
      <p:sp>
        <p:nvSpPr>
          <p:cNvPr id="5" name="Rectangle 4">
            <a:extLst>
              <a:ext uri="{FF2B5EF4-FFF2-40B4-BE49-F238E27FC236}">
                <a16:creationId xmlns:a16="http://schemas.microsoft.com/office/drawing/2014/main" id="{D82442D5-0D3E-7540-8C68-2A990C562218}"/>
              </a:ext>
            </a:extLst>
          </p:cNvPr>
          <p:cNvSpPr/>
          <p:nvPr/>
        </p:nvSpPr>
        <p:spPr>
          <a:xfrm>
            <a:off x="9067800" y="5602049"/>
            <a:ext cx="1951175" cy="246221"/>
          </a:xfrm>
          <a:prstGeom prst="rect">
            <a:avLst/>
          </a:prstGeom>
        </p:spPr>
        <p:txBody>
          <a:bodyPr wrap="none">
            <a:spAutoFit/>
          </a:bodyPr>
          <a:lstStyle/>
          <a:p>
            <a:r>
              <a:rPr lang="en-US" sz="1000" dirty="0"/>
              <a:t>Texas High School / Texarkana, TX</a:t>
            </a:r>
          </a:p>
        </p:txBody>
      </p:sp>
    </p:spTree>
    <p:extLst>
      <p:ext uri="{BB962C8B-B14F-4D97-AF65-F5344CB8AC3E}">
        <p14:creationId xmlns:p14="http://schemas.microsoft.com/office/powerpoint/2010/main" val="292728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757D8D-7CC8-EF48-AD00-57621A1B6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63629" cy="5695870"/>
          </a:xfrm>
          <a:prstGeom prst="rect">
            <a:avLst/>
          </a:prstGeom>
        </p:spPr>
      </p:pic>
      <p:sp>
        <p:nvSpPr>
          <p:cNvPr id="5" name="Rectangle 4">
            <a:extLst>
              <a:ext uri="{FF2B5EF4-FFF2-40B4-BE49-F238E27FC236}">
                <a16:creationId xmlns:a16="http://schemas.microsoft.com/office/drawing/2014/main" id="{49A9360B-C0A8-CD49-B592-30D8CF21DD65}"/>
              </a:ext>
            </a:extLst>
          </p:cNvPr>
          <p:cNvSpPr/>
          <p:nvPr/>
        </p:nvSpPr>
        <p:spPr>
          <a:xfrm>
            <a:off x="9067800" y="5602049"/>
            <a:ext cx="1980029" cy="246221"/>
          </a:xfrm>
          <a:prstGeom prst="rect">
            <a:avLst/>
          </a:prstGeom>
        </p:spPr>
        <p:txBody>
          <a:bodyPr wrap="none">
            <a:spAutoFit/>
          </a:bodyPr>
          <a:lstStyle/>
          <a:p>
            <a:r>
              <a:rPr lang="en-US" sz="1000" dirty="0"/>
              <a:t>Texas High School / Texarkana, TX </a:t>
            </a:r>
          </a:p>
        </p:txBody>
      </p:sp>
    </p:spTree>
    <p:extLst>
      <p:ext uri="{BB962C8B-B14F-4D97-AF65-F5344CB8AC3E}">
        <p14:creationId xmlns:p14="http://schemas.microsoft.com/office/powerpoint/2010/main" val="1355935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890A92-5EE5-EF49-A374-F1E5BE507C4F}"/>
              </a:ext>
            </a:extLst>
          </p:cNvPr>
          <p:cNvSpPr>
            <a:spLocks noGrp="1"/>
          </p:cNvSpPr>
          <p:nvPr>
            <p:ph type="title"/>
          </p:nvPr>
        </p:nvSpPr>
        <p:spPr>
          <a:xfrm>
            <a:off x="838200" y="365125"/>
            <a:ext cx="10515600" cy="1325563"/>
          </a:xfrm>
        </p:spPr>
        <p:txBody>
          <a:bodyPr/>
          <a:lstStyle/>
          <a:p>
            <a:r>
              <a:rPr lang="en-US"/>
              <a:t>Understanding design </a:t>
            </a:r>
            <a:r>
              <a:rPr lang="en-US" dirty="0"/>
              <a:t>p</a:t>
            </a:r>
            <a:r>
              <a:rPr lang="en-US"/>
              <a:t>rinciples</a:t>
            </a:r>
            <a:endParaRPr lang="en-US" dirty="0"/>
          </a:p>
        </p:txBody>
      </p:sp>
      <p:sp>
        <p:nvSpPr>
          <p:cNvPr id="5" name="Content Placeholder 2">
            <a:extLst>
              <a:ext uri="{FF2B5EF4-FFF2-40B4-BE49-F238E27FC236}">
                <a16:creationId xmlns:a16="http://schemas.microsoft.com/office/drawing/2014/main" id="{9890A146-FE06-5944-A890-B8052A62B378}"/>
              </a:ext>
            </a:extLst>
          </p:cNvPr>
          <p:cNvSpPr>
            <a:spLocks noGrp="1"/>
          </p:cNvSpPr>
          <p:nvPr>
            <p:ph idx="1"/>
          </p:nvPr>
        </p:nvSpPr>
        <p:spPr>
          <a:xfrm>
            <a:off x="838200" y="1825625"/>
            <a:ext cx="10515600" cy="4351338"/>
          </a:xfrm>
        </p:spPr>
        <p:txBody>
          <a:bodyPr>
            <a:normAutofit/>
          </a:bodyPr>
          <a:lstStyle/>
          <a:p>
            <a:pPr marL="0" indent="0">
              <a:buNone/>
            </a:pPr>
            <a:r>
              <a:rPr lang="en-US" dirty="0"/>
              <a:t>Contrast</a:t>
            </a:r>
          </a:p>
          <a:p>
            <a:r>
              <a:rPr lang="en-US" dirty="0"/>
              <a:t>If items are not exactly the same, make them drastically different. There should be no confusion for the reader if fonts are the same style, pictures are the same size, colors are the same shade, etc. </a:t>
            </a:r>
          </a:p>
          <a:p>
            <a:r>
              <a:rPr lang="en-US" dirty="0"/>
              <a:t>Contrast helps with the hierarchy of a spread by emphasizing elements you want to stand out. </a:t>
            </a:r>
          </a:p>
          <a:p>
            <a:r>
              <a:rPr lang="en-US" dirty="0"/>
              <a:t>Contrast is what catches readers’ attention in the first place. </a:t>
            </a:r>
          </a:p>
          <a:p>
            <a:pPr marL="0" indent="0">
              <a:buNone/>
            </a:pPr>
            <a:endParaRPr lang="en-US" dirty="0"/>
          </a:p>
        </p:txBody>
      </p:sp>
    </p:spTree>
    <p:extLst>
      <p:ext uri="{BB962C8B-B14F-4D97-AF65-F5344CB8AC3E}">
        <p14:creationId xmlns:p14="http://schemas.microsoft.com/office/powerpoint/2010/main" val="21158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572DC-F5BF-364E-A989-420FC1F3D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50413" cy="5695870"/>
          </a:xfrm>
          <a:prstGeom prst="rect">
            <a:avLst/>
          </a:prstGeom>
          <a:ln w="2540">
            <a:solidFill>
              <a:schemeClr val="tx1"/>
            </a:solidFill>
          </a:ln>
        </p:spPr>
      </p:pic>
      <p:sp>
        <p:nvSpPr>
          <p:cNvPr id="5" name="Rectangle 4">
            <a:extLst>
              <a:ext uri="{FF2B5EF4-FFF2-40B4-BE49-F238E27FC236}">
                <a16:creationId xmlns:a16="http://schemas.microsoft.com/office/drawing/2014/main" id="{476A2D62-EA4A-184E-BC6D-999ACC1AC0B6}"/>
              </a:ext>
            </a:extLst>
          </p:cNvPr>
          <p:cNvSpPr/>
          <p:nvPr/>
        </p:nvSpPr>
        <p:spPr>
          <a:xfrm>
            <a:off x="9067800" y="5602049"/>
            <a:ext cx="2124299" cy="246221"/>
          </a:xfrm>
          <a:prstGeom prst="rect">
            <a:avLst/>
          </a:prstGeom>
        </p:spPr>
        <p:txBody>
          <a:bodyPr wrap="none">
            <a:spAutoFit/>
          </a:bodyPr>
          <a:lstStyle/>
          <a:p>
            <a:r>
              <a:rPr lang="en-US" sz="1000" dirty="0"/>
              <a:t>Tuscarora High School / Leesburg, VA</a:t>
            </a:r>
          </a:p>
        </p:txBody>
      </p:sp>
    </p:spTree>
    <p:extLst>
      <p:ext uri="{BB962C8B-B14F-4D97-AF65-F5344CB8AC3E}">
        <p14:creationId xmlns:p14="http://schemas.microsoft.com/office/powerpoint/2010/main" val="3031151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95729-A945-A047-AEA9-7F2115CCB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50413" cy="5695870"/>
          </a:xfrm>
          <a:prstGeom prst="rect">
            <a:avLst/>
          </a:prstGeom>
          <a:ln w="2540">
            <a:solidFill>
              <a:schemeClr val="tx1"/>
            </a:solidFill>
          </a:ln>
        </p:spPr>
      </p:pic>
      <p:sp>
        <p:nvSpPr>
          <p:cNvPr id="5" name="Rectangle 4">
            <a:extLst>
              <a:ext uri="{FF2B5EF4-FFF2-40B4-BE49-F238E27FC236}">
                <a16:creationId xmlns:a16="http://schemas.microsoft.com/office/drawing/2014/main" id="{1C0C23FE-4810-A644-910E-B0C206FB0160}"/>
              </a:ext>
            </a:extLst>
          </p:cNvPr>
          <p:cNvSpPr/>
          <p:nvPr/>
        </p:nvSpPr>
        <p:spPr>
          <a:xfrm>
            <a:off x="9067800" y="5602049"/>
            <a:ext cx="2124299" cy="246221"/>
          </a:xfrm>
          <a:prstGeom prst="rect">
            <a:avLst/>
          </a:prstGeom>
        </p:spPr>
        <p:txBody>
          <a:bodyPr wrap="none">
            <a:spAutoFit/>
          </a:bodyPr>
          <a:lstStyle/>
          <a:p>
            <a:r>
              <a:rPr lang="en-US" sz="1000" dirty="0"/>
              <a:t>Tuscarora High School </a:t>
            </a:r>
            <a:r>
              <a:rPr lang="en-US" sz="1000"/>
              <a:t>/ Leesburg, VA</a:t>
            </a:r>
            <a:endParaRPr lang="en-US" sz="1000" dirty="0"/>
          </a:p>
        </p:txBody>
      </p:sp>
    </p:spTree>
    <p:extLst>
      <p:ext uri="{BB962C8B-B14F-4D97-AF65-F5344CB8AC3E}">
        <p14:creationId xmlns:p14="http://schemas.microsoft.com/office/powerpoint/2010/main" val="2006835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B10BAC-B6B9-1340-BE4C-82E9C94D189E}"/>
              </a:ext>
            </a:extLst>
          </p:cNvPr>
          <p:cNvSpPr>
            <a:spLocks noGrp="1"/>
          </p:cNvSpPr>
          <p:nvPr>
            <p:ph type="title"/>
          </p:nvPr>
        </p:nvSpPr>
        <p:spPr>
          <a:xfrm>
            <a:off x="838200" y="365125"/>
            <a:ext cx="10515600" cy="1325563"/>
          </a:xfrm>
        </p:spPr>
        <p:txBody>
          <a:bodyPr/>
          <a:lstStyle/>
          <a:p>
            <a:r>
              <a:rPr lang="en-US" dirty="0"/>
              <a:t>Understanding Design Principles</a:t>
            </a:r>
          </a:p>
        </p:txBody>
      </p:sp>
      <p:sp>
        <p:nvSpPr>
          <p:cNvPr id="5" name="Content Placeholder 2">
            <a:extLst>
              <a:ext uri="{FF2B5EF4-FFF2-40B4-BE49-F238E27FC236}">
                <a16:creationId xmlns:a16="http://schemas.microsoft.com/office/drawing/2014/main" id="{81792E8E-F7A7-2741-A919-ADD8986A7C50}"/>
              </a:ext>
            </a:extLst>
          </p:cNvPr>
          <p:cNvSpPr>
            <a:spLocks noGrp="1"/>
          </p:cNvSpPr>
          <p:nvPr>
            <p:ph idx="1"/>
          </p:nvPr>
        </p:nvSpPr>
        <p:spPr>
          <a:xfrm>
            <a:off x="838200" y="1825625"/>
            <a:ext cx="10515600" cy="4351338"/>
          </a:xfrm>
        </p:spPr>
        <p:txBody>
          <a:bodyPr>
            <a:normAutofit/>
          </a:bodyPr>
          <a:lstStyle/>
          <a:p>
            <a:pPr marL="0" indent="0">
              <a:buNone/>
            </a:pPr>
            <a:r>
              <a:rPr lang="en-US" dirty="0"/>
              <a:t>Balance</a:t>
            </a:r>
          </a:p>
          <a:p>
            <a:r>
              <a:rPr lang="en-US" dirty="0"/>
              <a:t>Do not cluster all your best design styles or elements to one area, distribute elements across the spread to achieve balance.</a:t>
            </a:r>
          </a:p>
          <a:p>
            <a:r>
              <a:rPr lang="en-US" dirty="0"/>
              <a:t>This is more aesthetically pleasing to readers, rather than having one area of heavy design.  </a:t>
            </a:r>
          </a:p>
        </p:txBody>
      </p:sp>
    </p:spTree>
    <p:extLst>
      <p:ext uri="{BB962C8B-B14F-4D97-AF65-F5344CB8AC3E}">
        <p14:creationId xmlns:p14="http://schemas.microsoft.com/office/powerpoint/2010/main" val="188668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8C7ED-C818-DA45-933B-E32E9EE3F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228600"/>
            <a:ext cx="0" cy="0"/>
          </a:xfrm>
          <a:prstGeom prst="rect">
            <a:avLst/>
          </a:prstGeom>
        </p:spPr>
      </p:pic>
      <p:pic>
        <p:nvPicPr>
          <p:cNvPr id="5" name="Picture 4">
            <a:extLst>
              <a:ext uri="{FF2B5EF4-FFF2-40B4-BE49-F238E27FC236}">
                <a16:creationId xmlns:a16="http://schemas.microsoft.com/office/drawing/2014/main" id="{0A879107-785F-8943-890D-16316BD27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8637401" cy="5695870"/>
          </a:xfrm>
          <a:prstGeom prst="rect">
            <a:avLst/>
          </a:prstGeom>
          <a:ln w="2540">
            <a:solidFill>
              <a:schemeClr val="tx1"/>
            </a:solidFill>
          </a:ln>
        </p:spPr>
      </p:pic>
      <p:sp>
        <p:nvSpPr>
          <p:cNvPr id="6" name="Rectangle 5">
            <a:extLst>
              <a:ext uri="{FF2B5EF4-FFF2-40B4-BE49-F238E27FC236}">
                <a16:creationId xmlns:a16="http://schemas.microsoft.com/office/drawing/2014/main" id="{FEA2F076-BCA0-EC44-B5F2-C917F51499DF}"/>
              </a:ext>
            </a:extLst>
          </p:cNvPr>
          <p:cNvSpPr/>
          <p:nvPr/>
        </p:nvSpPr>
        <p:spPr>
          <a:xfrm>
            <a:off x="9067800" y="5602049"/>
            <a:ext cx="1989647" cy="246221"/>
          </a:xfrm>
          <a:prstGeom prst="rect">
            <a:avLst/>
          </a:prstGeom>
        </p:spPr>
        <p:txBody>
          <a:bodyPr wrap="none">
            <a:spAutoFit/>
          </a:bodyPr>
          <a:lstStyle/>
          <a:p>
            <a:r>
              <a:rPr lang="en-US" sz="1000" dirty="0"/>
              <a:t>Meade High School / Spokane, WA</a:t>
            </a:r>
          </a:p>
        </p:txBody>
      </p:sp>
    </p:spTree>
    <p:extLst>
      <p:ext uri="{BB962C8B-B14F-4D97-AF65-F5344CB8AC3E}">
        <p14:creationId xmlns:p14="http://schemas.microsoft.com/office/powerpoint/2010/main" val="367042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E32546-02FB-B340-9C34-9F38EB8F1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550413" cy="5695870"/>
          </a:xfrm>
          <a:prstGeom prst="rect">
            <a:avLst/>
          </a:prstGeom>
          <a:ln w="2540">
            <a:solidFill>
              <a:schemeClr val="tx1"/>
            </a:solidFill>
          </a:ln>
        </p:spPr>
      </p:pic>
      <p:sp>
        <p:nvSpPr>
          <p:cNvPr id="5" name="Rectangle 4">
            <a:extLst>
              <a:ext uri="{FF2B5EF4-FFF2-40B4-BE49-F238E27FC236}">
                <a16:creationId xmlns:a16="http://schemas.microsoft.com/office/drawing/2014/main" id="{5DD9A173-4F17-5948-BD0D-5B67EA356217}"/>
              </a:ext>
            </a:extLst>
          </p:cNvPr>
          <p:cNvSpPr/>
          <p:nvPr/>
        </p:nvSpPr>
        <p:spPr>
          <a:xfrm>
            <a:off x="9067800" y="5602049"/>
            <a:ext cx="1989647" cy="246221"/>
          </a:xfrm>
          <a:prstGeom prst="rect">
            <a:avLst/>
          </a:prstGeom>
        </p:spPr>
        <p:txBody>
          <a:bodyPr wrap="none">
            <a:spAutoFit/>
          </a:bodyPr>
          <a:lstStyle/>
          <a:p>
            <a:r>
              <a:rPr lang="en-US" sz="1000" dirty="0"/>
              <a:t>Meade High School / Spokane, WA</a:t>
            </a:r>
          </a:p>
        </p:txBody>
      </p:sp>
    </p:spTree>
    <p:extLst>
      <p:ext uri="{BB962C8B-B14F-4D97-AF65-F5344CB8AC3E}">
        <p14:creationId xmlns:p14="http://schemas.microsoft.com/office/powerpoint/2010/main" val="931239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D771366A-777F-ED47-B1A7-FF2EDA821283}"/>
              </a:ext>
            </a:extLst>
          </p:cNvPr>
          <p:cNvPicPr>
            <a:picLocks noChangeAspect="1"/>
          </p:cNvPicPr>
          <p:nvPr/>
        </p:nvPicPr>
        <p:blipFill rotWithShape="1">
          <a:blip r:embed="rId2">
            <a:extLst>
              <a:ext uri="{28A0092B-C50C-407E-A947-70E740481C1C}">
                <a14:useLocalDpi xmlns:a14="http://schemas.microsoft.com/office/drawing/2010/main" val="0"/>
              </a:ext>
            </a:extLst>
          </a:blip>
          <a:srcRect b="18872"/>
          <a:stretch/>
        </p:blipFill>
        <p:spPr>
          <a:xfrm>
            <a:off x="1400334" y="130628"/>
            <a:ext cx="9343830" cy="5685337"/>
          </a:xfrm>
          <a:prstGeom prst="rect">
            <a:avLst/>
          </a:prstGeom>
          <a:ln>
            <a:solidFill>
              <a:schemeClr val="tx1"/>
            </a:solidFill>
          </a:ln>
        </p:spPr>
      </p:pic>
    </p:spTree>
    <p:extLst>
      <p:ext uri="{BB962C8B-B14F-4D97-AF65-F5344CB8AC3E}">
        <p14:creationId xmlns:p14="http://schemas.microsoft.com/office/powerpoint/2010/main" val="4294289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9F8A4F4E-42DA-8441-93AF-82FE13B5EB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13" r="7464" b="10671"/>
          <a:stretch/>
        </p:blipFill>
        <p:spPr>
          <a:xfrm>
            <a:off x="2857499" y="1421110"/>
            <a:ext cx="6496051" cy="4275693"/>
          </a:xfrm>
          <a:ln>
            <a:solidFill>
              <a:schemeClr val="tx1"/>
            </a:solidFill>
          </a:ln>
        </p:spPr>
      </p:pic>
      <p:grpSp>
        <p:nvGrpSpPr>
          <p:cNvPr id="5" name="Group 4">
            <a:extLst>
              <a:ext uri="{FF2B5EF4-FFF2-40B4-BE49-F238E27FC236}">
                <a16:creationId xmlns:a16="http://schemas.microsoft.com/office/drawing/2014/main" id="{B915311C-766E-4241-99BD-8698D4FEC5A6}"/>
              </a:ext>
            </a:extLst>
          </p:cNvPr>
          <p:cNvGrpSpPr/>
          <p:nvPr/>
        </p:nvGrpSpPr>
        <p:grpSpPr>
          <a:xfrm rot="5400000">
            <a:off x="5219438" y="66266"/>
            <a:ext cx="878305" cy="2909453"/>
            <a:chOff x="2634916" y="1085850"/>
            <a:chExt cx="878305" cy="2687761"/>
          </a:xfrm>
        </p:grpSpPr>
        <p:cxnSp>
          <p:nvCxnSpPr>
            <p:cNvPr id="6" name="Straight Connector 5">
              <a:extLst>
                <a:ext uri="{FF2B5EF4-FFF2-40B4-BE49-F238E27FC236}">
                  <a16:creationId xmlns:a16="http://schemas.microsoft.com/office/drawing/2014/main" id="{D735CEE7-AE0F-0448-8AC3-DA171BE75E9C}"/>
                </a:ext>
              </a:extLst>
            </p:cNvPr>
            <p:cNvCxnSpPr>
              <a:cxnSpLocks/>
            </p:cNvCxnSpPr>
            <p:nvPr/>
          </p:nvCxnSpPr>
          <p:spPr>
            <a:xfrm>
              <a:off x="3048000" y="1085850"/>
              <a:ext cx="0" cy="268605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7FD4E31E-BB92-5541-8E1B-398AF2DBAECE}"/>
                </a:ext>
              </a:extLst>
            </p:cNvPr>
            <p:cNvCxnSpPr>
              <a:cxnSpLocks/>
            </p:cNvCxnSpPr>
            <p:nvPr/>
          </p:nvCxnSpPr>
          <p:spPr>
            <a:xfrm>
              <a:off x="3048000" y="1088564"/>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ED4BC29-2717-2849-AB5F-9B28B91E040B}"/>
                </a:ext>
              </a:extLst>
            </p:cNvPr>
            <p:cNvCxnSpPr>
              <a:cxnSpLocks/>
            </p:cNvCxnSpPr>
            <p:nvPr/>
          </p:nvCxnSpPr>
          <p:spPr>
            <a:xfrm>
              <a:off x="3047999" y="3773611"/>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89C59D9E-3F0A-3D45-B117-D4A49AE63F8B}"/>
                </a:ext>
              </a:extLst>
            </p:cNvPr>
            <p:cNvCxnSpPr/>
            <p:nvPr/>
          </p:nvCxnSpPr>
          <p:spPr>
            <a:xfrm flipH="1">
              <a:off x="2634916" y="2428875"/>
              <a:ext cx="4130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8FD392EC-2CC1-D74B-87BA-10384205B297}"/>
              </a:ext>
            </a:extLst>
          </p:cNvPr>
          <p:cNvSpPr txBox="1"/>
          <p:nvPr/>
        </p:nvSpPr>
        <p:spPr>
          <a:xfrm>
            <a:off x="2956956" y="183874"/>
            <a:ext cx="5723905" cy="1200329"/>
          </a:xfrm>
          <a:prstGeom prst="rect">
            <a:avLst/>
          </a:prstGeom>
          <a:noFill/>
        </p:spPr>
        <p:txBody>
          <a:bodyPr wrap="square" rtlCol="0">
            <a:spAutoFit/>
          </a:bodyPr>
          <a:lstStyle/>
          <a:p>
            <a:r>
              <a:rPr lang="en-US" b="1" dirty="0"/>
              <a:t>Picture package mod</a:t>
            </a:r>
          </a:p>
          <a:p>
            <a:r>
              <a:rPr lang="en-US" dirty="0"/>
              <a:t>A group of photos, starting with one dominant photo and others getting smaller in size, all sharing a side with the dominant.</a:t>
            </a:r>
          </a:p>
        </p:txBody>
      </p:sp>
      <p:cxnSp>
        <p:nvCxnSpPr>
          <p:cNvPr id="11" name="Straight Connector 10">
            <a:extLst>
              <a:ext uri="{FF2B5EF4-FFF2-40B4-BE49-F238E27FC236}">
                <a16:creationId xmlns:a16="http://schemas.microsoft.com/office/drawing/2014/main" id="{D090A8E4-5749-4A44-98A6-C07D0F452706}"/>
              </a:ext>
            </a:extLst>
          </p:cNvPr>
          <p:cNvCxnSpPr>
            <a:cxnSpLocks/>
          </p:cNvCxnSpPr>
          <p:nvPr/>
        </p:nvCxnSpPr>
        <p:spPr>
          <a:xfrm>
            <a:off x="8799616" y="5533902"/>
            <a:ext cx="41563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7746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330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32823928-2B06-694B-B3BA-204081261F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13" r="7464" b="10671"/>
          <a:stretch/>
        </p:blipFill>
        <p:spPr>
          <a:xfrm>
            <a:off x="2857499" y="1421110"/>
            <a:ext cx="6496051" cy="4275693"/>
          </a:xfrm>
          <a:ln>
            <a:solidFill>
              <a:schemeClr val="tx1"/>
            </a:solidFill>
          </a:ln>
        </p:spPr>
      </p:pic>
      <p:grpSp>
        <p:nvGrpSpPr>
          <p:cNvPr id="5" name="Group 4">
            <a:extLst>
              <a:ext uri="{FF2B5EF4-FFF2-40B4-BE49-F238E27FC236}">
                <a16:creationId xmlns:a16="http://schemas.microsoft.com/office/drawing/2014/main" id="{950AEDBE-F4A0-D94E-A93E-3F2093868482}"/>
              </a:ext>
            </a:extLst>
          </p:cNvPr>
          <p:cNvGrpSpPr/>
          <p:nvPr/>
        </p:nvGrpSpPr>
        <p:grpSpPr>
          <a:xfrm rot="5400000">
            <a:off x="7238243" y="960133"/>
            <a:ext cx="878305" cy="1121720"/>
            <a:chOff x="2634916" y="1085850"/>
            <a:chExt cx="878305" cy="2687761"/>
          </a:xfrm>
        </p:grpSpPr>
        <p:cxnSp>
          <p:nvCxnSpPr>
            <p:cNvPr id="6" name="Straight Connector 5">
              <a:extLst>
                <a:ext uri="{FF2B5EF4-FFF2-40B4-BE49-F238E27FC236}">
                  <a16:creationId xmlns:a16="http://schemas.microsoft.com/office/drawing/2014/main" id="{DD7694C7-16D8-9E4A-B01E-3585E130FB91}"/>
                </a:ext>
              </a:extLst>
            </p:cNvPr>
            <p:cNvCxnSpPr>
              <a:cxnSpLocks/>
            </p:cNvCxnSpPr>
            <p:nvPr/>
          </p:nvCxnSpPr>
          <p:spPr>
            <a:xfrm>
              <a:off x="3048000" y="1085850"/>
              <a:ext cx="0" cy="268605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786AEDE-3FB8-AA46-84EA-554FBD8799E2}"/>
                </a:ext>
              </a:extLst>
            </p:cNvPr>
            <p:cNvCxnSpPr>
              <a:cxnSpLocks/>
            </p:cNvCxnSpPr>
            <p:nvPr/>
          </p:nvCxnSpPr>
          <p:spPr>
            <a:xfrm>
              <a:off x="3048000" y="1088564"/>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809E51A-1BF9-AA41-9AF1-9EFAD3AF8E0D}"/>
                </a:ext>
              </a:extLst>
            </p:cNvPr>
            <p:cNvCxnSpPr>
              <a:cxnSpLocks/>
            </p:cNvCxnSpPr>
            <p:nvPr/>
          </p:nvCxnSpPr>
          <p:spPr>
            <a:xfrm>
              <a:off x="3047999" y="3773611"/>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8B2F077-28F0-1646-86A3-545A859D60F9}"/>
                </a:ext>
              </a:extLst>
            </p:cNvPr>
            <p:cNvCxnSpPr/>
            <p:nvPr/>
          </p:nvCxnSpPr>
          <p:spPr>
            <a:xfrm flipH="1">
              <a:off x="2634916" y="2428875"/>
              <a:ext cx="4130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3F53F4BC-B270-824C-A04A-CEDAF9136396}"/>
              </a:ext>
            </a:extLst>
          </p:cNvPr>
          <p:cNvSpPr txBox="1"/>
          <p:nvPr/>
        </p:nvSpPr>
        <p:spPr>
          <a:xfrm>
            <a:off x="2857499" y="183874"/>
            <a:ext cx="5723905" cy="1200329"/>
          </a:xfrm>
          <a:prstGeom prst="rect">
            <a:avLst/>
          </a:prstGeom>
          <a:noFill/>
        </p:spPr>
        <p:txBody>
          <a:bodyPr wrap="square" rtlCol="0">
            <a:spAutoFit/>
          </a:bodyPr>
          <a:lstStyle/>
          <a:p>
            <a:r>
              <a:rPr lang="en-US" b="1" dirty="0"/>
              <a:t>Primary copy mod</a:t>
            </a:r>
          </a:p>
          <a:p>
            <a:r>
              <a:rPr lang="en-US" dirty="0"/>
              <a:t>First level of coverage. Usually the most important story or topic of the spread with the largest headline. Also labeled level-one copy or dominant copy.</a:t>
            </a:r>
          </a:p>
        </p:txBody>
      </p:sp>
      <p:cxnSp>
        <p:nvCxnSpPr>
          <p:cNvPr id="11" name="Straight Connector 10">
            <a:extLst>
              <a:ext uri="{FF2B5EF4-FFF2-40B4-BE49-F238E27FC236}">
                <a16:creationId xmlns:a16="http://schemas.microsoft.com/office/drawing/2014/main" id="{7E2F6BEC-37B6-C24C-A2F8-F1A30A12EE6E}"/>
              </a:ext>
            </a:extLst>
          </p:cNvPr>
          <p:cNvCxnSpPr>
            <a:cxnSpLocks/>
          </p:cNvCxnSpPr>
          <p:nvPr/>
        </p:nvCxnSpPr>
        <p:spPr>
          <a:xfrm>
            <a:off x="8799616" y="5533902"/>
            <a:ext cx="41563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03542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BEA54E46-7007-344B-B38A-20A6BCDDA574}"/>
              </a:ext>
            </a:extLst>
          </p:cNvPr>
          <p:cNvPicPr>
            <a:picLocks noChangeAspect="1"/>
          </p:cNvPicPr>
          <p:nvPr/>
        </p:nvPicPr>
        <p:blipFill rotWithShape="1">
          <a:blip r:embed="rId2">
            <a:extLst>
              <a:ext uri="{28A0092B-C50C-407E-A947-70E740481C1C}">
                <a14:useLocalDpi xmlns:a14="http://schemas.microsoft.com/office/drawing/2010/main" val="0"/>
              </a:ext>
            </a:extLst>
          </a:blip>
          <a:srcRect l="7713" r="7464" b="10671"/>
          <a:stretch/>
        </p:blipFill>
        <p:spPr>
          <a:xfrm>
            <a:off x="2857499" y="833557"/>
            <a:ext cx="6496051" cy="4275693"/>
          </a:xfrm>
          <a:prstGeom prst="rect">
            <a:avLst/>
          </a:prstGeom>
          <a:ln>
            <a:solidFill>
              <a:schemeClr val="tx1"/>
            </a:solidFill>
          </a:ln>
        </p:spPr>
      </p:pic>
      <p:grpSp>
        <p:nvGrpSpPr>
          <p:cNvPr id="5" name="Group 4">
            <a:extLst>
              <a:ext uri="{FF2B5EF4-FFF2-40B4-BE49-F238E27FC236}">
                <a16:creationId xmlns:a16="http://schemas.microsoft.com/office/drawing/2014/main" id="{E85570D9-FC2A-854D-B4F4-D8405EB82B1F}"/>
              </a:ext>
            </a:extLst>
          </p:cNvPr>
          <p:cNvGrpSpPr/>
          <p:nvPr/>
        </p:nvGrpSpPr>
        <p:grpSpPr>
          <a:xfrm rot="10800000">
            <a:off x="8786334" y="914400"/>
            <a:ext cx="878305" cy="2921004"/>
            <a:chOff x="2634916" y="1085850"/>
            <a:chExt cx="878305" cy="2687761"/>
          </a:xfrm>
        </p:grpSpPr>
        <p:cxnSp>
          <p:nvCxnSpPr>
            <p:cNvPr id="6" name="Straight Connector 5">
              <a:extLst>
                <a:ext uri="{FF2B5EF4-FFF2-40B4-BE49-F238E27FC236}">
                  <a16:creationId xmlns:a16="http://schemas.microsoft.com/office/drawing/2014/main" id="{72E6D4CB-0C8F-8341-BCF0-E417435D3028}"/>
                </a:ext>
              </a:extLst>
            </p:cNvPr>
            <p:cNvCxnSpPr>
              <a:cxnSpLocks/>
            </p:cNvCxnSpPr>
            <p:nvPr/>
          </p:nvCxnSpPr>
          <p:spPr>
            <a:xfrm>
              <a:off x="3048000" y="1085850"/>
              <a:ext cx="0" cy="268605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E4F30DB-5047-8442-B0D8-0EF8A8E2CA38}"/>
                </a:ext>
              </a:extLst>
            </p:cNvPr>
            <p:cNvCxnSpPr>
              <a:cxnSpLocks/>
            </p:cNvCxnSpPr>
            <p:nvPr/>
          </p:nvCxnSpPr>
          <p:spPr>
            <a:xfrm>
              <a:off x="3048000" y="1088564"/>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B3A29EF-F2B1-2140-86B5-F64E855AF52E}"/>
                </a:ext>
              </a:extLst>
            </p:cNvPr>
            <p:cNvCxnSpPr>
              <a:cxnSpLocks/>
            </p:cNvCxnSpPr>
            <p:nvPr/>
          </p:nvCxnSpPr>
          <p:spPr>
            <a:xfrm>
              <a:off x="3047999" y="3773611"/>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3D46CB0B-8323-F14A-8521-2F15B49B1278}"/>
                </a:ext>
              </a:extLst>
            </p:cNvPr>
            <p:cNvCxnSpPr/>
            <p:nvPr/>
          </p:nvCxnSpPr>
          <p:spPr>
            <a:xfrm flipH="1">
              <a:off x="2634916" y="2428875"/>
              <a:ext cx="4130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40AB2D7D-C316-7245-9C15-F49A06EAE2BC}"/>
              </a:ext>
            </a:extLst>
          </p:cNvPr>
          <p:cNvSpPr txBox="1"/>
          <p:nvPr/>
        </p:nvSpPr>
        <p:spPr>
          <a:xfrm>
            <a:off x="9716777" y="1414923"/>
            <a:ext cx="1684890" cy="2031325"/>
          </a:xfrm>
          <a:prstGeom prst="rect">
            <a:avLst/>
          </a:prstGeom>
          <a:noFill/>
        </p:spPr>
        <p:txBody>
          <a:bodyPr wrap="square" rtlCol="0">
            <a:spAutoFit/>
          </a:bodyPr>
          <a:lstStyle/>
          <a:p>
            <a:r>
              <a:rPr lang="en-US" b="1" dirty="0"/>
              <a:t>Supplementary coverage mod</a:t>
            </a:r>
          </a:p>
          <a:p>
            <a:r>
              <a:rPr lang="en-US" dirty="0"/>
              <a:t>Any small level of coverage used to get more students in the book.</a:t>
            </a:r>
          </a:p>
        </p:txBody>
      </p:sp>
      <p:cxnSp>
        <p:nvCxnSpPr>
          <p:cNvPr id="11" name="Straight Connector 10">
            <a:extLst>
              <a:ext uri="{FF2B5EF4-FFF2-40B4-BE49-F238E27FC236}">
                <a16:creationId xmlns:a16="http://schemas.microsoft.com/office/drawing/2014/main" id="{1B752CAE-73AD-ED4F-B63B-E356D8D8002B}"/>
              </a:ext>
            </a:extLst>
          </p:cNvPr>
          <p:cNvCxnSpPr>
            <a:cxnSpLocks/>
          </p:cNvCxnSpPr>
          <p:nvPr/>
        </p:nvCxnSpPr>
        <p:spPr>
          <a:xfrm>
            <a:off x="8799616" y="4940136"/>
            <a:ext cx="41563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22333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B2927FA0-254A-4340-ADDF-794F739A641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13" r="7464" b="10671"/>
          <a:stretch/>
        </p:blipFill>
        <p:spPr>
          <a:xfrm>
            <a:off x="2857499" y="833556"/>
            <a:ext cx="6501671" cy="4279392"/>
          </a:xfrm>
          <a:ln>
            <a:solidFill>
              <a:schemeClr val="tx1"/>
            </a:solidFill>
          </a:ln>
        </p:spPr>
      </p:pic>
      <p:cxnSp>
        <p:nvCxnSpPr>
          <p:cNvPr id="5" name="Straight Connector 4">
            <a:extLst>
              <a:ext uri="{FF2B5EF4-FFF2-40B4-BE49-F238E27FC236}">
                <a16:creationId xmlns:a16="http://schemas.microsoft.com/office/drawing/2014/main" id="{5E313151-B5A4-4948-B2C2-5740D35FE763}"/>
              </a:ext>
            </a:extLst>
          </p:cNvPr>
          <p:cNvCxnSpPr>
            <a:cxnSpLocks/>
          </p:cNvCxnSpPr>
          <p:nvPr/>
        </p:nvCxnSpPr>
        <p:spPr>
          <a:xfrm rot="16200000">
            <a:off x="9030844" y="5113075"/>
            <a:ext cx="0" cy="584563"/>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34032B8-D564-0D45-903E-41E30EE27ACC}"/>
              </a:ext>
            </a:extLst>
          </p:cNvPr>
          <p:cNvCxnSpPr>
            <a:cxnSpLocks/>
          </p:cNvCxnSpPr>
          <p:nvPr/>
        </p:nvCxnSpPr>
        <p:spPr>
          <a:xfrm rot="16200000">
            <a:off x="8506543" y="5172746"/>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DF6DA791-C883-4B47-A9DC-2CABC7F95FE5}"/>
              </a:ext>
            </a:extLst>
          </p:cNvPr>
          <p:cNvCxnSpPr>
            <a:cxnSpLocks/>
          </p:cNvCxnSpPr>
          <p:nvPr/>
        </p:nvCxnSpPr>
        <p:spPr>
          <a:xfrm rot="16200000">
            <a:off x="9090887" y="5172747"/>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5F9609C4-F8DA-E844-986C-17112A8090CF}"/>
              </a:ext>
            </a:extLst>
          </p:cNvPr>
          <p:cNvCxnSpPr>
            <a:cxnSpLocks/>
          </p:cNvCxnSpPr>
          <p:nvPr/>
        </p:nvCxnSpPr>
        <p:spPr>
          <a:xfrm flipV="1">
            <a:off x="9003746" y="5818442"/>
            <a:ext cx="457198" cy="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18C06315-8D42-C64C-9F4C-92EAAA4F343E}"/>
              </a:ext>
            </a:extLst>
          </p:cNvPr>
          <p:cNvSpPr txBox="1"/>
          <p:nvPr/>
        </p:nvSpPr>
        <p:spPr>
          <a:xfrm>
            <a:off x="9616912" y="3233119"/>
            <a:ext cx="1819026" cy="2585323"/>
          </a:xfrm>
          <a:prstGeom prst="rect">
            <a:avLst/>
          </a:prstGeom>
          <a:noFill/>
        </p:spPr>
        <p:txBody>
          <a:bodyPr wrap="square" rtlCol="0">
            <a:spAutoFit/>
          </a:bodyPr>
          <a:lstStyle/>
          <a:p>
            <a:r>
              <a:rPr lang="en-US" b="1" dirty="0"/>
              <a:t>Folio</a:t>
            </a:r>
          </a:p>
          <a:p>
            <a:r>
              <a:rPr lang="en-US" dirty="0"/>
              <a:t>Spread identifier including page number. Usually placed in the external margin. Label all content on the spread here.</a:t>
            </a:r>
          </a:p>
        </p:txBody>
      </p:sp>
      <p:cxnSp>
        <p:nvCxnSpPr>
          <p:cNvPr id="10" name="Straight Connector 9">
            <a:extLst>
              <a:ext uri="{FF2B5EF4-FFF2-40B4-BE49-F238E27FC236}">
                <a16:creationId xmlns:a16="http://schemas.microsoft.com/office/drawing/2014/main" id="{A1CFDE7B-A7C5-3240-873C-499BE4F1A0A6}"/>
              </a:ext>
            </a:extLst>
          </p:cNvPr>
          <p:cNvCxnSpPr>
            <a:cxnSpLocks/>
          </p:cNvCxnSpPr>
          <p:nvPr/>
        </p:nvCxnSpPr>
        <p:spPr>
          <a:xfrm>
            <a:off x="8799616" y="4940136"/>
            <a:ext cx="41563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C04F539-E08E-5A43-8659-BCAED7174B1E}"/>
              </a:ext>
            </a:extLst>
          </p:cNvPr>
          <p:cNvCxnSpPr>
            <a:cxnSpLocks/>
          </p:cNvCxnSpPr>
          <p:nvPr/>
        </p:nvCxnSpPr>
        <p:spPr>
          <a:xfrm flipH="1" flipV="1">
            <a:off x="9003746" y="5405357"/>
            <a:ext cx="2" cy="41308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702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7D56C64B-B182-1345-9015-2F4BAC8EC5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13" r="7464" b="10671"/>
          <a:stretch/>
        </p:blipFill>
        <p:spPr>
          <a:xfrm>
            <a:off x="2857499" y="833557"/>
            <a:ext cx="6496051" cy="4275693"/>
          </a:xfrm>
          <a:ln>
            <a:solidFill>
              <a:schemeClr val="tx1"/>
            </a:solidFill>
          </a:ln>
        </p:spPr>
      </p:pic>
      <p:grpSp>
        <p:nvGrpSpPr>
          <p:cNvPr id="5" name="Group 4">
            <a:extLst>
              <a:ext uri="{FF2B5EF4-FFF2-40B4-BE49-F238E27FC236}">
                <a16:creationId xmlns:a16="http://schemas.microsoft.com/office/drawing/2014/main" id="{920812E7-A96A-304D-8E6D-4AAC2425BF21}"/>
              </a:ext>
            </a:extLst>
          </p:cNvPr>
          <p:cNvGrpSpPr/>
          <p:nvPr/>
        </p:nvGrpSpPr>
        <p:grpSpPr>
          <a:xfrm rot="16200000">
            <a:off x="5859100" y="1457682"/>
            <a:ext cx="465222" cy="6337602"/>
            <a:chOff x="3047999" y="1085850"/>
            <a:chExt cx="465222" cy="2687761"/>
          </a:xfrm>
        </p:grpSpPr>
        <p:cxnSp>
          <p:nvCxnSpPr>
            <p:cNvPr id="6" name="Straight Connector 5">
              <a:extLst>
                <a:ext uri="{FF2B5EF4-FFF2-40B4-BE49-F238E27FC236}">
                  <a16:creationId xmlns:a16="http://schemas.microsoft.com/office/drawing/2014/main" id="{71827CCA-E94E-D04C-8B51-885BFD681A74}"/>
                </a:ext>
              </a:extLst>
            </p:cNvPr>
            <p:cNvCxnSpPr>
              <a:cxnSpLocks/>
            </p:cNvCxnSpPr>
            <p:nvPr/>
          </p:nvCxnSpPr>
          <p:spPr>
            <a:xfrm>
              <a:off x="3048000" y="1085850"/>
              <a:ext cx="0" cy="268605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3061AFBF-40F3-284D-8EA2-757AF1124B92}"/>
                </a:ext>
              </a:extLst>
            </p:cNvPr>
            <p:cNvCxnSpPr>
              <a:cxnSpLocks/>
            </p:cNvCxnSpPr>
            <p:nvPr/>
          </p:nvCxnSpPr>
          <p:spPr>
            <a:xfrm>
              <a:off x="3048000" y="1088564"/>
              <a:ext cx="465221"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6A36F55A-64F9-A04B-A65F-B4364DF41ED4}"/>
                </a:ext>
              </a:extLst>
            </p:cNvPr>
            <p:cNvCxnSpPr>
              <a:cxnSpLocks/>
            </p:cNvCxnSpPr>
            <p:nvPr/>
          </p:nvCxnSpPr>
          <p:spPr>
            <a:xfrm>
              <a:off x="3047999" y="3773611"/>
              <a:ext cx="465221" cy="0"/>
            </a:xfrm>
            <a:prstGeom prst="line">
              <a:avLst/>
            </a:prstGeom>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9337D88C-F1F0-5547-99C7-087780E4E925}"/>
              </a:ext>
            </a:extLst>
          </p:cNvPr>
          <p:cNvSpPr txBox="1"/>
          <p:nvPr/>
        </p:nvSpPr>
        <p:spPr>
          <a:xfrm>
            <a:off x="664833" y="2781857"/>
            <a:ext cx="1819026" cy="2585323"/>
          </a:xfrm>
          <a:prstGeom prst="rect">
            <a:avLst/>
          </a:prstGeom>
          <a:noFill/>
        </p:spPr>
        <p:txBody>
          <a:bodyPr wrap="square" rtlCol="0">
            <a:spAutoFit/>
          </a:bodyPr>
          <a:lstStyle/>
          <a:p>
            <a:r>
              <a:rPr lang="en-US" b="1" dirty="0"/>
              <a:t>Tertiary coverage mods</a:t>
            </a:r>
          </a:p>
          <a:p>
            <a:r>
              <a:rPr lang="en-US" dirty="0"/>
              <a:t>Third level of coverage. </a:t>
            </a:r>
            <a:br>
              <a:rPr lang="en-US" dirty="0"/>
            </a:br>
            <a:r>
              <a:rPr lang="en-US" dirty="0"/>
              <a:t>Smaller in text and photo size than a level-two mod, but always readable.</a:t>
            </a:r>
          </a:p>
        </p:txBody>
      </p:sp>
      <p:cxnSp>
        <p:nvCxnSpPr>
          <p:cNvPr id="10" name="Straight Connector 9">
            <a:extLst>
              <a:ext uri="{FF2B5EF4-FFF2-40B4-BE49-F238E27FC236}">
                <a16:creationId xmlns:a16="http://schemas.microsoft.com/office/drawing/2014/main" id="{A7625BF4-FDFE-1843-B2E8-B4936E643EB7}"/>
              </a:ext>
            </a:extLst>
          </p:cNvPr>
          <p:cNvCxnSpPr>
            <a:cxnSpLocks/>
          </p:cNvCxnSpPr>
          <p:nvPr/>
        </p:nvCxnSpPr>
        <p:spPr>
          <a:xfrm>
            <a:off x="8799616" y="4940136"/>
            <a:ext cx="41563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558B589-1E6A-2546-AAA0-9E051E27311D}"/>
              </a:ext>
            </a:extLst>
          </p:cNvPr>
          <p:cNvCxnSpPr>
            <a:cxnSpLocks/>
          </p:cNvCxnSpPr>
          <p:nvPr/>
        </p:nvCxnSpPr>
        <p:spPr>
          <a:xfrm flipH="1" flipV="1">
            <a:off x="5558660" y="5272179"/>
            <a:ext cx="48899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727E3BA-D144-9A4C-9ED5-2576E53389C3}"/>
              </a:ext>
            </a:extLst>
          </p:cNvPr>
          <p:cNvCxnSpPr>
            <a:cxnSpLocks/>
          </p:cNvCxnSpPr>
          <p:nvPr/>
        </p:nvCxnSpPr>
        <p:spPr>
          <a:xfrm flipH="1" flipV="1">
            <a:off x="6047654" y="4859091"/>
            <a:ext cx="2" cy="41308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49369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1002</Words>
  <Application>Microsoft Macintosh PowerPoint</Application>
  <PresentationFormat>Widescreen</PresentationFormat>
  <Paragraphs>119</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PowerPoint Presentation</vt:lpstr>
      <vt:lpstr>PowerPoint Presentation</vt:lpstr>
      <vt:lpstr>Understanding hierarchy</vt:lpstr>
      <vt:lpstr>PowerPoint Presentation</vt:lpstr>
      <vt:lpstr>PowerPoint Presentation</vt:lpstr>
      <vt:lpstr>PowerPoint Presentation</vt:lpstr>
      <vt:lpstr>PowerPoint Presentation</vt:lpstr>
      <vt:lpstr>PowerPoint Presentation</vt:lpstr>
      <vt:lpstr>PowerPoint Presentation</vt:lpstr>
      <vt:lpstr>Understanding modular design</vt:lpstr>
      <vt:lpstr>Defining Square OneTM</vt:lpstr>
      <vt:lpstr>Defining Square OneTM</vt:lpstr>
      <vt:lpstr>PowerPoint Presentation</vt:lpstr>
      <vt:lpstr>PowerPoint Presentation</vt:lpstr>
      <vt:lpstr>PowerPoint Presentation</vt:lpstr>
      <vt:lpstr>PowerPoint Presentation</vt:lpstr>
      <vt:lpstr>PowerPoint Presentation</vt:lpstr>
      <vt:lpstr>PowerPoint Presentation</vt:lpstr>
      <vt:lpstr>Know the grid</vt:lpstr>
      <vt:lpstr>PowerPoint Presentation</vt:lpstr>
      <vt:lpstr>Know the grid</vt:lpstr>
      <vt:lpstr>PowerPoint Presentation</vt:lpstr>
      <vt:lpstr>Know the grid</vt:lpstr>
      <vt:lpstr>PowerPoint Presentation</vt:lpstr>
      <vt:lpstr>Know the grid</vt:lpstr>
      <vt:lpstr>PowerPoint Presentation</vt:lpstr>
      <vt:lpstr>Understanding design principles</vt:lpstr>
      <vt:lpstr>Understanding design principles</vt:lpstr>
      <vt:lpstr>PowerPoint Presentation</vt:lpstr>
      <vt:lpstr>PowerPoint Presentation</vt:lpstr>
      <vt:lpstr>Understanding design principles</vt:lpstr>
      <vt:lpstr>PowerPoint Presentation</vt:lpstr>
      <vt:lpstr>PowerPoint Presentation</vt:lpstr>
      <vt:lpstr>Understanding design principles</vt:lpstr>
      <vt:lpstr>PowerPoint Presentation</vt:lpstr>
      <vt:lpstr>PowerPoint Presentation</vt:lpstr>
      <vt:lpstr>Understanding design principles</vt:lpstr>
      <vt:lpstr>PowerPoint Presentation</vt:lpstr>
      <vt:lpstr>PowerPoint Presentation</vt:lpstr>
      <vt:lpstr>Understanding design principles</vt:lpstr>
      <vt:lpstr>PowerPoint Presentation</vt:lpstr>
      <vt:lpstr>PowerPoint Presentation</vt:lpstr>
      <vt:lpstr>Understanding design principles</vt:lpstr>
      <vt:lpstr>PowerPoint Presentation</vt:lpstr>
      <vt:lpstr>PowerPoint Presentation</vt:lpstr>
      <vt:lpstr>Understanding Design Principles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Sharkey, Becky</dc:creator>
  <cp:lastModifiedBy>Helm, Nelson M</cp:lastModifiedBy>
  <cp:revision>17</cp:revision>
  <dcterms:created xsi:type="dcterms:W3CDTF">2018-06-25T18:47:02Z</dcterms:created>
  <dcterms:modified xsi:type="dcterms:W3CDTF">2018-07-17T20:16:16Z</dcterms:modified>
</cp:coreProperties>
</file>